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3.webp" ContentType="image/webp"/>
  <Override PartName="/ppt/media/image3.svg" ContentType="image/svg+xml"/>
  <Override PartName="/ppt/media/image40.webp" ContentType="image/webp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  <p:sldMasterId id="2147483666" r:id="rId4"/>
    <p:sldMasterId id="2147483675" r:id="rId5"/>
    <p:sldMasterId id="2147483684" r:id="rId6"/>
    <p:sldMasterId id="2147483693" r:id="rId7"/>
    <p:sldMasterId id="2147483702" r:id="rId8"/>
    <p:sldMasterId id="2147483711" r:id="rId9"/>
    <p:sldMasterId id="2147483720" r:id="rId10"/>
    <p:sldMasterId id="2147483729" r:id="rId11"/>
    <p:sldMasterId id="2147483738" r:id="rId12"/>
    <p:sldMasterId id="2147483747" r:id="rId13"/>
    <p:sldMasterId id="2147483756" r:id="rId14"/>
    <p:sldMasterId id="2147483765" r:id="rId15"/>
    <p:sldMasterId id="2147483774" r:id="rId16"/>
    <p:sldMasterId id="2147483783" r:id="rId17"/>
    <p:sldMasterId id="2147483792" r:id="rId18"/>
    <p:sldMasterId id="2147483801" r:id="rId19"/>
    <p:sldMasterId id="2147483810" r:id="rId20"/>
    <p:sldMasterId id="2147483819" r:id="rId21"/>
    <p:sldMasterId id="2147483828" r:id="rId22"/>
    <p:sldMasterId id="2147483837" r:id="rId23"/>
    <p:sldMasterId id="2147483846" r:id="rId24"/>
    <p:sldMasterId id="2147483855" r:id="rId25"/>
    <p:sldMasterId id="2147483864" r:id="rId26"/>
    <p:sldMasterId id="2147483873" r:id="rId27"/>
    <p:sldMasterId id="2147483882" r:id="rId28"/>
    <p:sldMasterId id="2147483891" r:id="rId29"/>
    <p:sldMasterId id="2147483900" r:id="rId30"/>
    <p:sldMasterId id="2147483909" r:id="rId31"/>
    <p:sldMasterId id="2147483918" r:id="rId32"/>
    <p:sldMasterId id="2147483927" r:id="rId33"/>
  </p:sldMasterIdLst>
  <p:notesMasterIdLst>
    <p:notesMasterId r:id="rId35"/>
  </p:notesMasterIdLst>
  <p:handoutMasterIdLst>
    <p:handoutMasterId r:id="rId71"/>
  </p:handoutMasterIdLst>
  <p:sldIdLst>
    <p:sldId id="4073" r:id="rId34"/>
    <p:sldId id="4022" r:id="rId36"/>
    <p:sldId id="3953" r:id="rId37"/>
    <p:sldId id="4241" r:id="rId38"/>
    <p:sldId id="4236" r:id="rId39"/>
    <p:sldId id="4238" r:id="rId40"/>
    <p:sldId id="4240" r:id="rId41"/>
    <p:sldId id="4247" r:id="rId42"/>
    <p:sldId id="4232" r:id="rId43"/>
    <p:sldId id="4312" r:id="rId44"/>
    <p:sldId id="4257" r:id="rId45"/>
    <p:sldId id="4263" r:id="rId46"/>
    <p:sldId id="4264" r:id="rId47"/>
    <p:sldId id="4245" r:id="rId48"/>
    <p:sldId id="4294" r:id="rId49"/>
    <p:sldId id="4293" r:id="rId50"/>
    <p:sldId id="4249" r:id="rId51"/>
    <p:sldId id="4317" r:id="rId52"/>
    <p:sldId id="4311" r:id="rId53"/>
    <p:sldId id="4233" r:id="rId54"/>
    <p:sldId id="4258" r:id="rId55"/>
    <p:sldId id="4250" r:id="rId56"/>
    <p:sldId id="4234" r:id="rId57"/>
    <p:sldId id="4259" r:id="rId58"/>
    <p:sldId id="4253" r:id="rId59"/>
    <p:sldId id="4316" r:id="rId60"/>
    <p:sldId id="4254" r:id="rId61"/>
    <p:sldId id="4260" r:id="rId62"/>
    <p:sldId id="4285" r:id="rId63"/>
    <p:sldId id="4261" r:id="rId64"/>
    <p:sldId id="4235" r:id="rId65"/>
    <p:sldId id="4255" r:id="rId66"/>
    <p:sldId id="4256" r:id="rId67"/>
    <p:sldId id="4314" r:id="rId68"/>
    <p:sldId id="4315" r:id="rId69"/>
    <p:sldId id="4196" r:id="rId70"/>
  </p:sldIdLst>
  <p:sldSz cx="12192000" cy="6858000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ZY" initials="J" lastIdx="1" clrIdx="0"/>
  <p:cmAuthor id="2" name="HUAWEI" initials="H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900"/>
    <a:srgbClr val="035CAC"/>
    <a:srgbClr val="A68037"/>
    <a:srgbClr val="CBD2E3"/>
    <a:srgbClr val="FFD400"/>
    <a:srgbClr val="003366"/>
    <a:srgbClr val="407DD6"/>
    <a:srgbClr val="D7A800"/>
    <a:srgbClr val="FDEFE7"/>
    <a:srgbClr val="FBD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5" autoAdjust="0"/>
    <p:restoredTop sz="95542"/>
  </p:normalViewPr>
  <p:slideViewPr>
    <p:cSldViewPr snapToGrid="0" snapToObjects="1">
      <p:cViewPr varScale="1">
        <p:scale>
          <a:sx n="68" d="100"/>
          <a:sy n="68" d="100"/>
        </p:scale>
        <p:origin x="1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4766"/>
    </p:cViewPr>
  </p:sorterViewPr>
  <p:notesViewPr>
    <p:cSldViewPr snapToGrid="0" snapToObject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6" Type="http://schemas.openxmlformats.org/officeDocument/2006/relationships/tags" Target="tags/tag710.xml"/><Relationship Id="rId75" Type="http://schemas.openxmlformats.org/officeDocument/2006/relationships/commentAuthors" Target="commentAuthors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3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35.xml"/><Relationship Id="rId68" Type="http://schemas.openxmlformats.org/officeDocument/2006/relationships/slide" Target="slides/slide34.xml"/><Relationship Id="rId67" Type="http://schemas.openxmlformats.org/officeDocument/2006/relationships/slide" Target="slides/slide33.xml"/><Relationship Id="rId66" Type="http://schemas.openxmlformats.org/officeDocument/2006/relationships/slide" Target="slides/slide32.xml"/><Relationship Id="rId65" Type="http://schemas.openxmlformats.org/officeDocument/2006/relationships/slide" Target="slides/slide31.xml"/><Relationship Id="rId64" Type="http://schemas.openxmlformats.org/officeDocument/2006/relationships/slide" Target="slides/slide30.xml"/><Relationship Id="rId63" Type="http://schemas.openxmlformats.org/officeDocument/2006/relationships/slide" Target="slides/slide29.xml"/><Relationship Id="rId62" Type="http://schemas.openxmlformats.org/officeDocument/2006/relationships/slide" Target="slides/slide28.xml"/><Relationship Id="rId61" Type="http://schemas.openxmlformats.org/officeDocument/2006/relationships/slide" Target="slides/slide27.xml"/><Relationship Id="rId60" Type="http://schemas.openxmlformats.org/officeDocument/2006/relationships/slide" Target="slides/slide2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5.xml"/><Relationship Id="rId58" Type="http://schemas.openxmlformats.org/officeDocument/2006/relationships/slide" Target="slides/slide24.xml"/><Relationship Id="rId57" Type="http://schemas.openxmlformats.org/officeDocument/2006/relationships/slide" Target="slides/slide23.xml"/><Relationship Id="rId56" Type="http://schemas.openxmlformats.org/officeDocument/2006/relationships/slide" Target="slides/slide22.xml"/><Relationship Id="rId55" Type="http://schemas.openxmlformats.org/officeDocument/2006/relationships/slide" Target="slides/slide21.xml"/><Relationship Id="rId54" Type="http://schemas.openxmlformats.org/officeDocument/2006/relationships/slide" Target="slides/slide20.xml"/><Relationship Id="rId53" Type="http://schemas.openxmlformats.org/officeDocument/2006/relationships/slide" Target="slides/slide19.xml"/><Relationship Id="rId52" Type="http://schemas.openxmlformats.org/officeDocument/2006/relationships/slide" Target="slides/slide18.xml"/><Relationship Id="rId51" Type="http://schemas.openxmlformats.org/officeDocument/2006/relationships/slide" Target="slides/slide17.xml"/><Relationship Id="rId50" Type="http://schemas.openxmlformats.org/officeDocument/2006/relationships/slide" Target="slides/slide1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5.xml"/><Relationship Id="rId48" Type="http://schemas.openxmlformats.org/officeDocument/2006/relationships/slide" Target="slides/slide14.xml"/><Relationship Id="rId47" Type="http://schemas.openxmlformats.org/officeDocument/2006/relationships/slide" Target="slides/slide13.xml"/><Relationship Id="rId46" Type="http://schemas.openxmlformats.org/officeDocument/2006/relationships/slide" Target="slides/slide12.xml"/><Relationship Id="rId45" Type="http://schemas.openxmlformats.org/officeDocument/2006/relationships/slide" Target="slides/slide11.xml"/><Relationship Id="rId44" Type="http://schemas.openxmlformats.org/officeDocument/2006/relationships/slide" Target="slides/slide10.xml"/><Relationship Id="rId43" Type="http://schemas.openxmlformats.org/officeDocument/2006/relationships/slide" Target="slides/slide9.xml"/><Relationship Id="rId42" Type="http://schemas.openxmlformats.org/officeDocument/2006/relationships/slide" Target="slides/slide8.xml"/><Relationship Id="rId41" Type="http://schemas.openxmlformats.org/officeDocument/2006/relationships/slide" Target="slides/slide7.xml"/><Relationship Id="rId40" Type="http://schemas.openxmlformats.org/officeDocument/2006/relationships/slide" Target="slides/slide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5.xml"/><Relationship Id="rId38" Type="http://schemas.openxmlformats.org/officeDocument/2006/relationships/slide" Target="slides/slide4.xml"/><Relationship Id="rId37" Type="http://schemas.openxmlformats.org/officeDocument/2006/relationships/slide" Target="slides/slide3.xml"/><Relationship Id="rId36" Type="http://schemas.openxmlformats.org/officeDocument/2006/relationships/slide" Target="slides/slide2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1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EC72-B3D7-1846-A756-7A5911DC12A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F217C-90DA-0D4B-87EE-5A218EB254A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91CE-EA21-344D-A454-9FB64DC28EB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A50C-A44C-6649-8A8A-995CABCFF0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 fontAlgn="auto">
              <a:lnSpc>
                <a:spcPct val="150000"/>
              </a:lnSpc>
            </a:pP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Good morning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everyone, it's a pleasure to share our project with you.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there are three members in our group: </a:t>
            </a: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GAN Wenxi,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ZHANG Ruiming 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ZHENG Hanwen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Our group's theme is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MovieLens: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Spark-based </a:t>
            </a:r>
            <a:r>
              <a:rPr lang="en-US" altLang="zh-CN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Big </a:t>
            </a:r>
            <a:r>
              <a:rPr lang="zh-CN" altLang="en-US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Analysis</a:t>
            </a:r>
            <a:endParaRPr 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Then Let’s construct Basement for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Environment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Data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We prefer Spark as Our base architecture than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Hadoop MapReduce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Essentially We utilized the </a:t>
            </a:r>
            <a:r>
              <a:rPr lang="en-US" altLang="zh-CN" b="1">
                <a:sym typeface="+mn-ea"/>
              </a:rPr>
              <a:t>SPARK’s 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Two major virtualizations - Processing Virtualization + Storage Virtualization</a:t>
            </a:r>
            <a:endParaRPr lang="zh-CN" altLang="en-US" b="1">
              <a:solidFill>
                <a:srgbClr val="C00000"/>
              </a:solidFill>
              <a:sym typeface="+mn-ea"/>
            </a:endParaRPr>
          </a:p>
          <a:p>
            <a:r>
              <a:rPr lang="en-US" altLang="zh-CN"/>
              <a:t>And base on this our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Data Structure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is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DataFrame which based on RDD 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have better performance on </a:t>
            </a:r>
            <a:r>
              <a:rPr 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</a:t>
            </a:r>
            <a:r>
              <a:rPr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tructured</a:t>
            </a:r>
            <a:r>
              <a:rPr 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data handling</a:t>
            </a:r>
            <a:endParaRPr lang="en-US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Then We use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Dataproc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with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PySpark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because these reasons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this is the steps to set the environment on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Dataproc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/>
              <a:t>you can see that, it’s effective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The we build the data basement</a:t>
            </a:r>
            <a:endParaRPr lang="en-US" altLang="zh-CN"/>
          </a:p>
          <a:p>
            <a:r>
              <a:rPr lang="en-US" altLang="zh-CN"/>
              <a:t>There are 3 kind of input data,</a:t>
            </a:r>
            <a:endParaRPr lang="en-US" altLang="zh-CN"/>
          </a:p>
          <a:p>
            <a:r>
              <a:rPr lang="en-US" altLang="zh-CN"/>
              <a:t>we basically use </a:t>
            </a:r>
            <a:r>
              <a:rPr lang="zh-CN" altLang="en-US" b="1">
                <a:sym typeface="+mn-ea"/>
              </a:rPr>
              <a:t>ratings</a:t>
            </a:r>
            <a:r>
              <a:rPr lang="en-US" altLang="zh-CN" b="1">
                <a:sym typeface="+mn-ea"/>
              </a:rPr>
              <a:t>.csv</a:t>
            </a:r>
            <a:endParaRPr lang="en-US" altLang="zh-CN" b="1">
              <a:sym typeface="+mn-ea"/>
            </a:endParaRPr>
          </a:p>
          <a:p>
            <a:r>
              <a:rPr lang="en-US" altLang="zh-CN" b="1">
                <a:sym typeface="+mn-ea"/>
              </a:rPr>
              <a:t>and mainly depend on </a:t>
            </a:r>
            <a:r>
              <a:rPr lang="zh-CN" altLang="en-US" b="1">
                <a:sym typeface="+mn-ea"/>
              </a:rPr>
              <a:t>movies.csv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  <a:p>
            <a:r>
              <a:rPr lang="en-US" altLang="zh-CN" b="1">
                <a:sym typeface="+mn-ea"/>
              </a:rPr>
              <a:t>with others as 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Auxiliary information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After EDA and Preprocessing we get a knowledge that</a:t>
            </a:r>
            <a:endParaRPr lang="en-US"/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Title include Movies’ Age Information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Genre has a certain amount of variation in the average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rating.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After EDA and Preprocessing we get a knowledge that</a:t>
            </a:r>
            <a:endParaRPr lang="en-US"/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Title include Movies’ Age Information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Genre has a certain amount of variation in the average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rating.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Then we will do the control experiment on the basement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This Project has 5 parts</a:t>
            </a:r>
            <a:endParaRPr 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 will firstly introduce our target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after construct the Basement 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We completed </a:t>
            </a:r>
            <a:r>
              <a:rPr lang="en-US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Two control experiments</a:t>
            </a:r>
            <a:endParaRPr 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The first is for comparision of architecture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Using the ALS algorithm as the controlled variable</a:t>
            </a:r>
            <a:endParaRPr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to test operational efficiency</a:t>
            </a:r>
            <a:endParaRPr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endParaRPr lang="en-US" altLang="zh-CN"/>
          </a:p>
          <a:p>
            <a:pPr algn="l"/>
            <a:r>
              <a:rPr 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Create two Spark sessions on Cloud Dataproc</a:t>
            </a:r>
            <a:endParaRPr 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r>
              <a:rPr 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by setting Cluster mode and Local mode separately</a:t>
            </a:r>
            <a:endParaRPr 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endParaRPr lang="en-US" altLang="zh-CN"/>
          </a:p>
          <a:p>
            <a:pPr algn="l"/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In both cases, calculate the training time separately 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to verify whether distributed computing is faster than centralized 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Local mode </a:t>
            </a:r>
            <a:r>
              <a:rPr lang="en-US" altLang="zh-CN">
                <a:sym typeface="+mn-ea"/>
              </a:rPr>
              <a:t>here </a:t>
            </a:r>
            <a:r>
              <a:rPr lang="zh-CN" altLang="en-US" b="1">
                <a:sym typeface="+mn-ea"/>
              </a:rPr>
              <a:t>uses threads to simulate worker processes in the cluster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Then we do a contrled experiment on Methods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After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Using the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same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framework to complete the same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regression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tasks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 predicting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on </a:t>
            </a:r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the same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Training-test set.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we </a:t>
            </a:r>
            <a:r>
              <a:rPr 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Adopt the ALS algorithm based on collaborative filtering matrix factorization and the linear regression algorithm based on machine learning feature engineering, respectively</a:t>
            </a:r>
            <a:endParaRPr 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endParaRPr 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and Learn the calling methods of two types of algorithms in the PySpark framework, and calculate the testing accuracy of both algorithms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ALS is a very exquisite algorithm for recommend analysis problem</a:t>
            </a:r>
            <a:endParaRPr lang="en-US" altLang="zh-CN"/>
          </a:p>
          <a:p>
            <a:r>
              <a:rPr lang="en-US" altLang="zh-CN"/>
              <a:t>because it </a:t>
            </a:r>
            <a:r>
              <a:rPr lang="en-US" altLang="zh-CN" b="1"/>
              <a:t>Attempt to directly construct latent variables for users and items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ALS is a very exquisite algorithm for recommend analysis problem</a:t>
            </a:r>
            <a:endParaRPr lang="en-US" altLang="zh-CN"/>
          </a:p>
          <a:p>
            <a:r>
              <a:rPr lang="en-US" altLang="zh-CN"/>
              <a:t>because it </a:t>
            </a:r>
            <a:r>
              <a:rPr lang="en-US" altLang="zh-CN" b="1"/>
              <a:t>Attempt to directly construct latent variables for users and items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First, </a:t>
            </a:r>
            <a:r>
              <a:rPr lang="en-US" altLang="zh-CN"/>
              <a:t>let’s begin with</a:t>
            </a:r>
            <a:r>
              <a:rPr lang="zh-CN" altLang="en-US"/>
              <a:t> the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Target 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First, </a:t>
            </a:r>
            <a:r>
              <a:rPr lang="en-US" altLang="zh-CN"/>
              <a:t>let’s begin with</a:t>
            </a:r>
            <a:r>
              <a:rPr lang="zh-CN" altLang="en-US"/>
              <a:t> the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After getting this theme</a:t>
            </a:r>
            <a:r>
              <a:rPr lang="zh-CN" altLang="en-US"/>
              <a:t>，</a:t>
            </a:r>
            <a:endParaRPr lang="zh-CN" altLang="en-US"/>
          </a:p>
          <a:p>
            <a:r>
              <a:rPr lang="en-US" altLang="zh-CN"/>
              <a:t>we find two important point</a:t>
            </a:r>
            <a:endParaRPr lang="en-US" altLang="zh-CN"/>
          </a:p>
          <a:p>
            <a:r>
              <a:rPr lang="en-US" altLang="zh-CN"/>
              <a:t>the first is Big-Data Situation shows in the MovieLens Dataset</a:t>
            </a:r>
            <a:endParaRPr lang="en-US" altLang="zh-CN"/>
          </a:p>
          <a:p>
            <a:r>
              <a:rPr lang="en-US" altLang="zh-CN"/>
              <a:t>Then the Recommendation-Analysis Task from the requirement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For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Big-Data Situation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we ask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So that we find the first comparision: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which generate the 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>
                <a:sym typeface="+mn-ea"/>
              </a:rPr>
              <a:t>For 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we ask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：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So that we find the other comparision: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which generate the 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Both Experiment can be run on the SPARK ENGINE,</a:t>
            </a:r>
            <a:endParaRPr lang="en-US" altLang="zh-CN"/>
          </a:p>
          <a:p>
            <a:r>
              <a:rPr lang="en-US" altLang="zh-CN"/>
              <a:t>because it Simultaneously meeting the requirements of Building the underlying framework and Encapsulating the upper-level algorithms 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So the experiments can be further set as:</a:t>
            </a:r>
            <a:endParaRPr lang="en-US"/>
          </a:p>
          <a:p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Cluster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vs.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ocal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vs.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Feature Engineering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ML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So that This Theme is oganized as this pipeline from our target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Then Let’s construct Basement for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Environment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&amp;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Data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1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7.xml"/></Relationships>
</file>

<file path=ppt/slideLayouts/_rels/slideLayout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44.xml.rels><?xml version="1.0" encoding="UTF-8" standalone="yes"?>
<Relationships xmlns="http://schemas.openxmlformats.org/package/2006/relationships"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18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52.xml.rels><?xml version="1.0" encoding="UTF-8" standalone="yes"?>
<Relationships xmlns="http://schemas.openxmlformats.org/package/2006/relationships"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19.xml"/></Relationships>
</file>

<file path=ppt/slideLayouts/_rels/slideLayout1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0.xml"/></Relationships>
</file>

<file path=ppt/slideLayouts/_rels/slideLayout1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1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1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176.xml.rels><?xml version="1.0" encoding="UTF-8" standalone="yes"?>
<Relationships xmlns="http://schemas.openxmlformats.org/package/2006/relationships"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2.xml"/></Relationships>
</file>

<file path=ppt/slideLayouts/_rels/slideLayout1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1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1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184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3.xml"/></Relationships>
</file>

<file path=ppt/slideLayouts/_rels/slideLayout1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1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192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4.xml"/></Relationships>
</file>

<file path=ppt/slideLayouts/_rels/slideLayout1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1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1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25.xml"/></Relationships>
</file>

<file path=ppt/slideLayouts/_rels/slideLayout2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208.xml.rels><?xml version="1.0" encoding="UTF-8" standalone="yes"?>
<Relationships xmlns="http://schemas.openxmlformats.org/package/2006/relationships"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6.xml"/></Relationships>
</file>

<file path=ppt/slideLayouts/_rels/slideLayout2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2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216.xml.rels><?xml version="1.0" encoding="UTF-8" standalone="yes"?>
<Relationships xmlns="http://schemas.openxmlformats.org/package/2006/relationships"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7.xml"/></Relationships>
</file>

<file path=ppt/slideLayouts/_rels/slideLayout2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2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2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224.xml.rels><?xml version="1.0" encoding="UTF-8" standalone="yes"?>
<Relationships xmlns="http://schemas.openxmlformats.org/package/2006/relationships"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8.xml"/></Relationships>
</file>

<file path=ppt/slideLayouts/_rels/slideLayout2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2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2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232.xml.rels><?xml version="1.0" encoding="UTF-8" standalone="yes"?>
<Relationships xmlns="http://schemas.openxmlformats.org/package/2006/relationships"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slideMaster" Target="../slideMasters/slideMaster29.xml"/></Relationships>
</file>

<file path=ppt/slideLayouts/_rels/slideLayout2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2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2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30.xml"/></Relationships>
</file>

<file path=ppt/slideLayouts/_rels/slideLayout2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2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2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248.xml.rels><?xml version="1.0" encoding="UTF-8" standalone="yes"?>
<Relationships xmlns="http://schemas.openxmlformats.org/package/2006/relationships"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1.xml"/></Relationships>
</file>

<file path=ppt/slideLayouts/_rels/slideLayout2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2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256.xml.rels><?xml version="1.0" encoding="UTF-8" standalone="yes"?>
<Relationships xmlns="http://schemas.openxmlformats.org/package/2006/relationships"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3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heme" Target="../theme/theme10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1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heme" Target="../theme/theme12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heme" Target="../theme/theme13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theme" Target="../theme/theme14.xml"/><Relationship Id="rId8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theme" Target="../theme/theme15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theme" Target="../theme/theme16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theme" Target="../theme/theme17.xml"/><Relationship Id="rId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theme" Target="../theme/theme18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theme" Target="../theme/theme19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theme" Target="../theme/theme20.xml"/><Relationship Id="rId8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theme" Target="../theme/theme21.xml"/><Relationship Id="rId8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2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theme" Target="../theme/theme23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theme" Target="../theme/theme24.xml"/><Relationship Id="rId8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theme" Target="../theme/theme25.xml"/><Relationship Id="rId8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theme" Target="../theme/theme26.xml"/><Relationship Id="rId8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theme" Target="../theme/theme27.xml"/><Relationship Id="rId8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4.xml"/><Relationship Id="rId5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9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theme" Target="../theme/theme28.xml"/><Relationship Id="rId8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theme" Target="../theme/theme29.xml"/><Relationship Id="rId8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theme" Target="../theme/theme30.xml"/><Relationship Id="rId8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theme" Target="../theme/theme31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theme" Target="../theme/theme32.xml"/><Relationship Id="rId8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heme" Target="../theme/theme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heme" Target="../theme/theme8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62.xml"/><Relationship Id="rId2" Type="http://schemas.openxmlformats.org/officeDocument/2006/relationships/image" Target="../media/image7.png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23.xml"/><Relationship Id="rId3" Type="http://schemas.openxmlformats.org/officeDocument/2006/relationships/tags" Target="../tags/tag276.xml"/><Relationship Id="rId2" Type="http://schemas.openxmlformats.org/officeDocument/2006/relationships/image" Target="../media/image9.png"/><Relationship Id="rId1" Type="http://schemas.openxmlformats.org/officeDocument/2006/relationships/tags" Target="../tags/tag27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7" Type="http://schemas.openxmlformats.org/officeDocument/2006/relationships/notesSlide" Target="../notesSlides/notesSlide11.xml"/><Relationship Id="rId76" Type="http://schemas.openxmlformats.org/officeDocument/2006/relationships/slideLayout" Target="../slideLayouts/slideLayout148.xml"/><Relationship Id="rId75" Type="http://schemas.openxmlformats.org/officeDocument/2006/relationships/tags" Target="../tags/tag346.xml"/><Relationship Id="rId74" Type="http://schemas.openxmlformats.org/officeDocument/2006/relationships/image" Target="../media/image15.png"/><Relationship Id="rId73" Type="http://schemas.openxmlformats.org/officeDocument/2006/relationships/image" Target="../media/image14.png"/><Relationship Id="rId72" Type="http://schemas.openxmlformats.org/officeDocument/2006/relationships/tags" Target="../tags/tag345.xml"/><Relationship Id="rId71" Type="http://schemas.openxmlformats.org/officeDocument/2006/relationships/image" Target="../media/image13.webp"/><Relationship Id="rId70" Type="http://schemas.openxmlformats.org/officeDocument/2006/relationships/tags" Target="../tags/tag344.xml"/><Relationship Id="rId7" Type="http://schemas.openxmlformats.org/officeDocument/2006/relationships/tags" Target="../tags/tag281.xml"/><Relationship Id="rId69" Type="http://schemas.openxmlformats.org/officeDocument/2006/relationships/tags" Target="../tags/tag343.xml"/><Relationship Id="rId68" Type="http://schemas.openxmlformats.org/officeDocument/2006/relationships/tags" Target="../tags/tag342.xml"/><Relationship Id="rId67" Type="http://schemas.openxmlformats.org/officeDocument/2006/relationships/tags" Target="../tags/tag341.xml"/><Relationship Id="rId66" Type="http://schemas.openxmlformats.org/officeDocument/2006/relationships/tags" Target="../tags/tag340.xml"/><Relationship Id="rId65" Type="http://schemas.openxmlformats.org/officeDocument/2006/relationships/tags" Target="../tags/tag339.xml"/><Relationship Id="rId64" Type="http://schemas.openxmlformats.org/officeDocument/2006/relationships/tags" Target="../tags/tag338.xml"/><Relationship Id="rId63" Type="http://schemas.openxmlformats.org/officeDocument/2006/relationships/tags" Target="../tags/tag337.xml"/><Relationship Id="rId62" Type="http://schemas.openxmlformats.org/officeDocument/2006/relationships/tags" Target="../tags/tag336.xml"/><Relationship Id="rId61" Type="http://schemas.openxmlformats.org/officeDocument/2006/relationships/tags" Target="../tags/tag335.xml"/><Relationship Id="rId60" Type="http://schemas.openxmlformats.org/officeDocument/2006/relationships/tags" Target="../tags/tag334.xml"/><Relationship Id="rId6" Type="http://schemas.openxmlformats.org/officeDocument/2006/relationships/image" Target="../media/image12.png"/><Relationship Id="rId59" Type="http://schemas.openxmlformats.org/officeDocument/2006/relationships/tags" Target="../tags/tag333.xml"/><Relationship Id="rId58" Type="http://schemas.openxmlformats.org/officeDocument/2006/relationships/tags" Target="../tags/tag332.xml"/><Relationship Id="rId57" Type="http://schemas.openxmlformats.org/officeDocument/2006/relationships/tags" Target="../tags/tag331.xml"/><Relationship Id="rId56" Type="http://schemas.openxmlformats.org/officeDocument/2006/relationships/tags" Target="../tags/tag330.xml"/><Relationship Id="rId55" Type="http://schemas.openxmlformats.org/officeDocument/2006/relationships/tags" Target="../tags/tag329.xml"/><Relationship Id="rId54" Type="http://schemas.openxmlformats.org/officeDocument/2006/relationships/tags" Target="../tags/tag328.xml"/><Relationship Id="rId53" Type="http://schemas.openxmlformats.org/officeDocument/2006/relationships/tags" Target="../tags/tag327.xml"/><Relationship Id="rId52" Type="http://schemas.openxmlformats.org/officeDocument/2006/relationships/tags" Target="../tags/tag326.xml"/><Relationship Id="rId51" Type="http://schemas.openxmlformats.org/officeDocument/2006/relationships/tags" Target="../tags/tag325.xml"/><Relationship Id="rId50" Type="http://schemas.openxmlformats.org/officeDocument/2006/relationships/tags" Target="../tags/tag324.xml"/><Relationship Id="rId5" Type="http://schemas.openxmlformats.org/officeDocument/2006/relationships/tags" Target="../tags/tag280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tags" Target="../tags/tag316.xml"/><Relationship Id="rId41" Type="http://schemas.openxmlformats.org/officeDocument/2006/relationships/tags" Target="../tags/tag315.xml"/><Relationship Id="rId40" Type="http://schemas.openxmlformats.org/officeDocument/2006/relationships/tags" Target="../tags/tag314.xml"/><Relationship Id="rId4" Type="http://schemas.openxmlformats.org/officeDocument/2006/relationships/tags" Target="../tags/tag279.xml"/><Relationship Id="rId39" Type="http://schemas.openxmlformats.org/officeDocument/2006/relationships/tags" Target="../tags/tag313.xml"/><Relationship Id="rId38" Type="http://schemas.openxmlformats.org/officeDocument/2006/relationships/tags" Target="../tags/tag312.xml"/><Relationship Id="rId37" Type="http://schemas.openxmlformats.org/officeDocument/2006/relationships/tags" Target="../tags/tag311.xml"/><Relationship Id="rId36" Type="http://schemas.openxmlformats.org/officeDocument/2006/relationships/tags" Target="../tags/tag310.xml"/><Relationship Id="rId35" Type="http://schemas.openxmlformats.org/officeDocument/2006/relationships/tags" Target="../tags/tag309.xml"/><Relationship Id="rId34" Type="http://schemas.openxmlformats.org/officeDocument/2006/relationships/tags" Target="../tags/tag308.xml"/><Relationship Id="rId33" Type="http://schemas.openxmlformats.org/officeDocument/2006/relationships/tags" Target="../tags/tag307.xml"/><Relationship Id="rId32" Type="http://schemas.openxmlformats.org/officeDocument/2006/relationships/tags" Target="../tags/tag306.xml"/><Relationship Id="rId31" Type="http://schemas.openxmlformats.org/officeDocument/2006/relationships/tags" Target="../tags/tag305.xml"/><Relationship Id="rId30" Type="http://schemas.openxmlformats.org/officeDocument/2006/relationships/tags" Target="../tags/tag304.xml"/><Relationship Id="rId3" Type="http://schemas.openxmlformats.org/officeDocument/2006/relationships/tags" Target="../tags/tag278.xml"/><Relationship Id="rId29" Type="http://schemas.openxmlformats.org/officeDocument/2006/relationships/tags" Target="../tags/tag303.xml"/><Relationship Id="rId28" Type="http://schemas.openxmlformats.org/officeDocument/2006/relationships/tags" Target="../tags/tag302.xml"/><Relationship Id="rId27" Type="http://schemas.openxmlformats.org/officeDocument/2006/relationships/tags" Target="../tags/tag301.xml"/><Relationship Id="rId26" Type="http://schemas.openxmlformats.org/officeDocument/2006/relationships/tags" Target="../tags/tag300.xml"/><Relationship Id="rId25" Type="http://schemas.openxmlformats.org/officeDocument/2006/relationships/tags" Target="../tags/tag299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image" Target="../media/image9.png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188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tags" Target="../tags/tag34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4" Type="http://schemas.openxmlformats.org/officeDocument/2006/relationships/notesSlide" Target="../notesSlides/notesSlide13.xml"/><Relationship Id="rId33" Type="http://schemas.openxmlformats.org/officeDocument/2006/relationships/slideLayout" Target="../slideLayouts/slideLayout196.xml"/><Relationship Id="rId32" Type="http://schemas.openxmlformats.org/officeDocument/2006/relationships/tags" Target="../tags/tag390.xml"/><Relationship Id="rId31" Type="http://schemas.openxmlformats.org/officeDocument/2006/relationships/tags" Target="../tags/tag389.xml"/><Relationship Id="rId30" Type="http://schemas.openxmlformats.org/officeDocument/2006/relationships/tags" Target="../tags/tag388.xml"/><Relationship Id="rId3" Type="http://schemas.openxmlformats.org/officeDocument/2006/relationships/tags" Target="../tags/tag361.xml"/><Relationship Id="rId29" Type="http://schemas.openxmlformats.org/officeDocument/2006/relationships/tags" Target="../tags/tag387.xml"/><Relationship Id="rId28" Type="http://schemas.openxmlformats.org/officeDocument/2006/relationships/tags" Target="../tags/tag386.xml"/><Relationship Id="rId27" Type="http://schemas.openxmlformats.org/officeDocument/2006/relationships/tags" Target="../tags/tag385.xml"/><Relationship Id="rId26" Type="http://schemas.openxmlformats.org/officeDocument/2006/relationships/tags" Target="../tags/tag384.xml"/><Relationship Id="rId25" Type="http://schemas.openxmlformats.org/officeDocument/2006/relationships/tags" Target="../tags/tag383.xml"/><Relationship Id="rId24" Type="http://schemas.openxmlformats.org/officeDocument/2006/relationships/tags" Target="../tags/tag382.xml"/><Relationship Id="rId23" Type="http://schemas.openxmlformats.org/officeDocument/2006/relationships/tags" Target="../tags/tag381.xml"/><Relationship Id="rId22" Type="http://schemas.openxmlformats.org/officeDocument/2006/relationships/tags" Target="../tags/tag380.xml"/><Relationship Id="rId21" Type="http://schemas.openxmlformats.org/officeDocument/2006/relationships/tags" Target="../tags/tag379.xml"/><Relationship Id="rId20" Type="http://schemas.openxmlformats.org/officeDocument/2006/relationships/tags" Target="../tags/tag378.xml"/><Relationship Id="rId2" Type="http://schemas.openxmlformats.org/officeDocument/2006/relationships/image" Target="../media/image9.png"/><Relationship Id="rId19" Type="http://schemas.openxmlformats.org/officeDocument/2006/relationships/tags" Target="../tags/tag377.xml"/><Relationship Id="rId18" Type="http://schemas.openxmlformats.org/officeDocument/2006/relationships/tags" Target="../tags/tag376.xml"/><Relationship Id="rId17" Type="http://schemas.openxmlformats.org/officeDocument/2006/relationships/tags" Target="../tags/tag375.xml"/><Relationship Id="rId16" Type="http://schemas.openxmlformats.org/officeDocument/2006/relationships/tags" Target="../tags/tag374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tags" Target="../tags/tag36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tags" Target="../tags/tag394.xml"/><Relationship Id="rId5" Type="http://schemas.openxmlformats.org/officeDocument/2006/relationships/tags" Target="../tags/tag393.xml"/><Relationship Id="rId4" Type="http://schemas.openxmlformats.org/officeDocument/2006/relationships/tags" Target="../tags/tag392.xml"/><Relationship Id="rId3" Type="http://schemas.openxmlformats.org/officeDocument/2006/relationships/image" Target="../media/image9.png"/><Relationship Id="rId2" Type="http://schemas.openxmlformats.org/officeDocument/2006/relationships/tags" Target="../tags/tag391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6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tags" Target="../tags/tag39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1" Type="http://schemas.openxmlformats.org/officeDocument/2006/relationships/notesSlide" Target="../notesSlides/notesSlide16.xml"/><Relationship Id="rId20" Type="http://schemas.openxmlformats.org/officeDocument/2006/relationships/slideLayout" Target="../slideLayouts/slideLayout84.xml"/><Relationship Id="rId2" Type="http://schemas.openxmlformats.org/officeDocument/2006/relationships/image" Target="../media/image9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tags" Target="../tags/tag408.xml"/><Relationship Id="rId13" Type="http://schemas.openxmlformats.org/officeDocument/2006/relationships/tags" Target="../tags/tag407.xml"/><Relationship Id="rId12" Type="http://schemas.openxmlformats.org/officeDocument/2006/relationships/image" Target="../media/image23.png"/><Relationship Id="rId11" Type="http://schemas.openxmlformats.org/officeDocument/2006/relationships/tags" Target="../tags/tag406.xml"/><Relationship Id="rId10" Type="http://schemas.openxmlformats.org/officeDocument/2006/relationships/image" Target="../media/image22.png"/><Relationship Id="rId1" Type="http://schemas.openxmlformats.org/officeDocument/2006/relationships/tags" Target="../tags/tag39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image" Target="../media/image31.png"/><Relationship Id="rId7" Type="http://schemas.openxmlformats.org/officeDocument/2006/relationships/tags" Target="../tags/tag412.xml"/><Relationship Id="rId6" Type="http://schemas.openxmlformats.org/officeDocument/2006/relationships/image" Target="../media/image30.png"/><Relationship Id="rId5" Type="http://schemas.openxmlformats.org/officeDocument/2006/relationships/tags" Target="../tags/tag411.xml"/><Relationship Id="rId4" Type="http://schemas.openxmlformats.org/officeDocument/2006/relationships/image" Target="../media/image29.png"/><Relationship Id="rId3" Type="http://schemas.openxmlformats.org/officeDocument/2006/relationships/tags" Target="../tags/tag410.xml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17.xml"/><Relationship Id="rId14" Type="http://schemas.openxmlformats.org/officeDocument/2006/relationships/slideLayout" Target="../slideLayouts/slideLayout100.xml"/><Relationship Id="rId13" Type="http://schemas.openxmlformats.org/officeDocument/2006/relationships/tags" Target="../tags/tag416.xml"/><Relationship Id="rId12" Type="http://schemas.openxmlformats.org/officeDocument/2006/relationships/image" Target="../media/image32.png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52.xml"/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tags" Target="../tags/tag41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image" Target="../media/image8.png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tags" Target="../tags/tag419.xml"/><Relationship Id="rId28" Type="http://schemas.openxmlformats.org/officeDocument/2006/relationships/notesSlide" Target="../notesSlides/notesSlide19.xml"/><Relationship Id="rId27" Type="http://schemas.openxmlformats.org/officeDocument/2006/relationships/slideLayout" Target="../slideLayouts/slideLayout212.xml"/><Relationship Id="rId26" Type="http://schemas.openxmlformats.org/officeDocument/2006/relationships/tags" Target="../tags/tag441.xml"/><Relationship Id="rId25" Type="http://schemas.openxmlformats.org/officeDocument/2006/relationships/tags" Target="../tags/tag440.xml"/><Relationship Id="rId24" Type="http://schemas.openxmlformats.org/officeDocument/2006/relationships/tags" Target="../tags/tag439.xml"/><Relationship Id="rId23" Type="http://schemas.openxmlformats.org/officeDocument/2006/relationships/tags" Target="../tags/tag438.xml"/><Relationship Id="rId22" Type="http://schemas.openxmlformats.org/officeDocument/2006/relationships/tags" Target="../tags/tag437.xml"/><Relationship Id="rId21" Type="http://schemas.openxmlformats.org/officeDocument/2006/relationships/tags" Target="../tags/tag436.xml"/><Relationship Id="rId20" Type="http://schemas.openxmlformats.org/officeDocument/2006/relationships/tags" Target="../tags/tag435.xml"/><Relationship Id="rId2" Type="http://schemas.openxmlformats.org/officeDocument/2006/relationships/image" Target="../media/image9.png"/><Relationship Id="rId19" Type="http://schemas.openxmlformats.org/officeDocument/2006/relationships/tags" Target="../tags/tag434.xml"/><Relationship Id="rId18" Type="http://schemas.openxmlformats.org/officeDocument/2006/relationships/tags" Target="../tags/tag433.xml"/><Relationship Id="rId17" Type="http://schemas.openxmlformats.org/officeDocument/2006/relationships/tags" Target="../tags/tag432.xml"/><Relationship Id="rId16" Type="http://schemas.openxmlformats.org/officeDocument/2006/relationships/tags" Target="../tags/tag431.xml"/><Relationship Id="rId15" Type="http://schemas.openxmlformats.org/officeDocument/2006/relationships/tags" Target="../tags/tag430.xml"/><Relationship Id="rId14" Type="http://schemas.openxmlformats.org/officeDocument/2006/relationships/tags" Target="../tags/tag429.xml"/><Relationship Id="rId13" Type="http://schemas.openxmlformats.org/officeDocument/2006/relationships/tags" Target="../tags/tag428.xml"/><Relationship Id="rId12" Type="http://schemas.openxmlformats.org/officeDocument/2006/relationships/tags" Target="../tags/tag427.xml"/><Relationship Id="rId11" Type="http://schemas.openxmlformats.org/officeDocument/2006/relationships/tags" Target="../tags/tag426.xml"/><Relationship Id="rId10" Type="http://schemas.openxmlformats.org/officeDocument/2006/relationships/tags" Target="../tags/tag425.xml"/><Relationship Id="rId1" Type="http://schemas.openxmlformats.org/officeDocument/2006/relationships/tags" Target="../tags/tag41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68.xml"/><Relationship Id="rId7" Type="http://schemas.openxmlformats.org/officeDocument/2006/relationships/image" Target="../media/image9.png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2.xml"/><Relationship Id="rId1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9.png"/><Relationship Id="rId1" Type="http://schemas.openxmlformats.org/officeDocument/2006/relationships/tags" Target="../tags/tag44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50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image" Target="../media/image9.png"/><Relationship Id="rId18" Type="http://schemas.openxmlformats.org/officeDocument/2006/relationships/notesSlide" Target="../notesSlides/notesSlide21.xml"/><Relationship Id="rId17" Type="http://schemas.openxmlformats.org/officeDocument/2006/relationships/slideLayout" Target="../slideLayouts/slideLayout156.xml"/><Relationship Id="rId16" Type="http://schemas.openxmlformats.org/officeDocument/2006/relationships/tags" Target="../tags/tag457.xml"/><Relationship Id="rId15" Type="http://schemas.openxmlformats.org/officeDocument/2006/relationships/tags" Target="../tags/tag456.xml"/><Relationship Id="rId14" Type="http://schemas.openxmlformats.org/officeDocument/2006/relationships/tags" Target="../tags/tag455.xml"/><Relationship Id="rId13" Type="http://schemas.openxmlformats.org/officeDocument/2006/relationships/tags" Target="../tags/tag454.xml"/><Relationship Id="rId12" Type="http://schemas.openxmlformats.org/officeDocument/2006/relationships/tags" Target="../tags/tag453.xml"/><Relationship Id="rId11" Type="http://schemas.openxmlformats.org/officeDocument/2006/relationships/tags" Target="../tags/tag452.xml"/><Relationship Id="rId10" Type="http://schemas.openxmlformats.org/officeDocument/2006/relationships/tags" Target="../tags/tag451.xml"/><Relationship Id="rId1" Type="http://schemas.openxmlformats.org/officeDocument/2006/relationships/tags" Target="../tags/tag44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61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tags" Target="../tags/tag460.xml"/><Relationship Id="rId4" Type="http://schemas.openxmlformats.org/officeDocument/2006/relationships/image" Target="../media/image34.png"/><Relationship Id="rId3" Type="http://schemas.openxmlformats.org/officeDocument/2006/relationships/tags" Target="../tags/tag459.xml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108.xml"/><Relationship Id="rId11" Type="http://schemas.openxmlformats.org/officeDocument/2006/relationships/tags" Target="../tags/tag463.xml"/><Relationship Id="rId10" Type="http://schemas.openxmlformats.org/officeDocument/2006/relationships/tags" Target="../tags/tag462.xml"/><Relationship Id="rId1" Type="http://schemas.openxmlformats.org/officeDocument/2006/relationships/tags" Target="../tags/tag45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9.png"/><Relationship Id="rId1" Type="http://schemas.openxmlformats.org/officeDocument/2006/relationships/tags" Target="../tags/tag46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image" Target="../media/image9.png"/><Relationship Id="rId18" Type="http://schemas.openxmlformats.org/officeDocument/2006/relationships/notesSlide" Target="../notesSlides/notesSlide24.xml"/><Relationship Id="rId17" Type="http://schemas.openxmlformats.org/officeDocument/2006/relationships/slideLayout" Target="../slideLayouts/slideLayout164.xml"/><Relationship Id="rId16" Type="http://schemas.openxmlformats.org/officeDocument/2006/relationships/tags" Target="../tags/tag479.xml"/><Relationship Id="rId15" Type="http://schemas.openxmlformats.org/officeDocument/2006/relationships/tags" Target="../tags/tag478.xml"/><Relationship Id="rId14" Type="http://schemas.openxmlformats.org/officeDocument/2006/relationships/tags" Target="../tags/tag477.xml"/><Relationship Id="rId13" Type="http://schemas.openxmlformats.org/officeDocument/2006/relationships/tags" Target="../tags/tag476.xml"/><Relationship Id="rId12" Type="http://schemas.openxmlformats.org/officeDocument/2006/relationships/tags" Target="../tags/tag475.xml"/><Relationship Id="rId11" Type="http://schemas.openxmlformats.org/officeDocument/2006/relationships/tags" Target="../tags/tag474.xml"/><Relationship Id="rId10" Type="http://schemas.openxmlformats.org/officeDocument/2006/relationships/tags" Target="../tags/tag473.xml"/><Relationship Id="rId1" Type="http://schemas.openxmlformats.org/officeDocument/2006/relationships/tags" Target="../tags/tag46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483.xml"/><Relationship Id="rId7" Type="http://schemas.openxmlformats.org/officeDocument/2006/relationships/image" Target="../media/image40.webp"/><Relationship Id="rId6" Type="http://schemas.openxmlformats.org/officeDocument/2006/relationships/image" Target="../media/image39.png"/><Relationship Id="rId5" Type="http://schemas.openxmlformats.org/officeDocument/2006/relationships/tags" Target="../tags/tag482.xml"/><Relationship Id="rId44" Type="http://schemas.openxmlformats.org/officeDocument/2006/relationships/notesSlide" Target="../notesSlides/notesSlide25.xml"/><Relationship Id="rId43" Type="http://schemas.openxmlformats.org/officeDocument/2006/relationships/slideLayout" Target="../slideLayouts/slideLayout116.xml"/><Relationship Id="rId42" Type="http://schemas.openxmlformats.org/officeDocument/2006/relationships/tags" Target="../tags/tag511.xml"/><Relationship Id="rId41" Type="http://schemas.openxmlformats.org/officeDocument/2006/relationships/tags" Target="../tags/tag510.xml"/><Relationship Id="rId40" Type="http://schemas.openxmlformats.org/officeDocument/2006/relationships/tags" Target="../tags/tag509.xml"/><Relationship Id="rId4" Type="http://schemas.openxmlformats.org/officeDocument/2006/relationships/image" Target="../media/image38.png"/><Relationship Id="rId39" Type="http://schemas.openxmlformats.org/officeDocument/2006/relationships/tags" Target="../tags/tag508.xml"/><Relationship Id="rId38" Type="http://schemas.openxmlformats.org/officeDocument/2006/relationships/tags" Target="../tags/tag507.xml"/><Relationship Id="rId37" Type="http://schemas.openxmlformats.org/officeDocument/2006/relationships/tags" Target="../tags/tag506.xml"/><Relationship Id="rId36" Type="http://schemas.openxmlformats.org/officeDocument/2006/relationships/tags" Target="../tags/tag505.xml"/><Relationship Id="rId35" Type="http://schemas.openxmlformats.org/officeDocument/2006/relationships/tags" Target="../tags/tag504.xml"/><Relationship Id="rId34" Type="http://schemas.openxmlformats.org/officeDocument/2006/relationships/tags" Target="../tags/tag503.xml"/><Relationship Id="rId33" Type="http://schemas.openxmlformats.org/officeDocument/2006/relationships/image" Target="../media/image46.png"/><Relationship Id="rId32" Type="http://schemas.openxmlformats.org/officeDocument/2006/relationships/tags" Target="../tags/tag502.xml"/><Relationship Id="rId31" Type="http://schemas.openxmlformats.org/officeDocument/2006/relationships/tags" Target="../tags/tag501.xml"/><Relationship Id="rId30" Type="http://schemas.openxmlformats.org/officeDocument/2006/relationships/image" Target="../media/image45.png"/><Relationship Id="rId3" Type="http://schemas.openxmlformats.org/officeDocument/2006/relationships/tags" Target="../tags/tag481.xml"/><Relationship Id="rId29" Type="http://schemas.openxmlformats.org/officeDocument/2006/relationships/tags" Target="../tags/tag500.xml"/><Relationship Id="rId28" Type="http://schemas.openxmlformats.org/officeDocument/2006/relationships/image" Target="../media/image44.png"/><Relationship Id="rId27" Type="http://schemas.openxmlformats.org/officeDocument/2006/relationships/tags" Target="../tags/tag499.xml"/><Relationship Id="rId26" Type="http://schemas.openxmlformats.org/officeDocument/2006/relationships/image" Target="../media/image43.png"/><Relationship Id="rId25" Type="http://schemas.openxmlformats.org/officeDocument/2006/relationships/tags" Target="../tags/tag498.xml"/><Relationship Id="rId24" Type="http://schemas.openxmlformats.org/officeDocument/2006/relationships/image" Target="../media/image42.png"/><Relationship Id="rId23" Type="http://schemas.openxmlformats.org/officeDocument/2006/relationships/tags" Target="../tags/tag497.xml"/><Relationship Id="rId22" Type="http://schemas.openxmlformats.org/officeDocument/2006/relationships/tags" Target="../tags/tag496.xml"/><Relationship Id="rId21" Type="http://schemas.openxmlformats.org/officeDocument/2006/relationships/tags" Target="../tags/tag495.xml"/><Relationship Id="rId20" Type="http://schemas.openxmlformats.org/officeDocument/2006/relationships/tags" Target="../tags/tag494.xml"/><Relationship Id="rId2" Type="http://schemas.openxmlformats.org/officeDocument/2006/relationships/image" Target="../media/image9.png"/><Relationship Id="rId19" Type="http://schemas.openxmlformats.org/officeDocument/2006/relationships/tags" Target="../tags/tag493.xml"/><Relationship Id="rId18" Type="http://schemas.openxmlformats.org/officeDocument/2006/relationships/tags" Target="../tags/tag492.xml"/><Relationship Id="rId17" Type="http://schemas.openxmlformats.org/officeDocument/2006/relationships/tags" Target="../tags/tag491.xml"/><Relationship Id="rId16" Type="http://schemas.openxmlformats.org/officeDocument/2006/relationships/tags" Target="../tags/tag490.xml"/><Relationship Id="rId15" Type="http://schemas.openxmlformats.org/officeDocument/2006/relationships/tags" Target="../tags/tag489.xml"/><Relationship Id="rId14" Type="http://schemas.openxmlformats.org/officeDocument/2006/relationships/tags" Target="../tags/tag488.xml"/><Relationship Id="rId13" Type="http://schemas.openxmlformats.org/officeDocument/2006/relationships/tags" Target="../tags/tag487.xml"/><Relationship Id="rId12" Type="http://schemas.openxmlformats.org/officeDocument/2006/relationships/tags" Target="../tags/tag486.xml"/><Relationship Id="rId11" Type="http://schemas.openxmlformats.org/officeDocument/2006/relationships/tags" Target="../tags/tag485.xml"/><Relationship Id="rId10" Type="http://schemas.openxmlformats.org/officeDocument/2006/relationships/tags" Target="../tags/tag484.xml"/><Relationship Id="rId1" Type="http://schemas.openxmlformats.org/officeDocument/2006/relationships/tags" Target="../tags/tag48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16.xml"/><Relationship Id="rId8" Type="http://schemas.openxmlformats.org/officeDocument/2006/relationships/image" Target="../media/image41.png"/><Relationship Id="rId7" Type="http://schemas.openxmlformats.org/officeDocument/2006/relationships/tags" Target="../tags/tag515.xml"/><Relationship Id="rId6" Type="http://schemas.openxmlformats.org/officeDocument/2006/relationships/image" Target="../media/image39.png"/><Relationship Id="rId5" Type="http://schemas.openxmlformats.org/officeDocument/2006/relationships/tags" Target="../tags/tag514.xml"/><Relationship Id="rId44" Type="http://schemas.openxmlformats.org/officeDocument/2006/relationships/notesSlide" Target="../notesSlides/notesSlide26.xml"/><Relationship Id="rId43" Type="http://schemas.openxmlformats.org/officeDocument/2006/relationships/slideLayout" Target="../slideLayouts/slideLayout244.xml"/><Relationship Id="rId42" Type="http://schemas.openxmlformats.org/officeDocument/2006/relationships/tags" Target="../tags/tag543.xml"/><Relationship Id="rId41" Type="http://schemas.openxmlformats.org/officeDocument/2006/relationships/tags" Target="../tags/tag542.xml"/><Relationship Id="rId40" Type="http://schemas.openxmlformats.org/officeDocument/2006/relationships/tags" Target="../tags/tag541.xml"/><Relationship Id="rId4" Type="http://schemas.openxmlformats.org/officeDocument/2006/relationships/image" Target="../media/image38.png"/><Relationship Id="rId39" Type="http://schemas.openxmlformats.org/officeDocument/2006/relationships/tags" Target="../tags/tag540.xml"/><Relationship Id="rId38" Type="http://schemas.openxmlformats.org/officeDocument/2006/relationships/image" Target="../media/image46.png"/><Relationship Id="rId37" Type="http://schemas.openxmlformats.org/officeDocument/2006/relationships/tags" Target="../tags/tag539.xml"/><Relationship Id="rId36" Type="http://schemas.openxmlformats.org/officeDocument/2006/relationships/tags" Target="../tags/tag538.xml"/><Relationship Id="rId35" Type="http://schemas.openxmlformats.org/officeDocument/2006/relationships/tags" Target="../tags/tag537.xml"/><Relationship Id="rId34" Type="http://schemas.openxmlformats.org/officeDocument/2006/relationships/tags" Target="../tags/tag536.xml"/><Relationship Id="rId33" Type="http://schemas.openxmlformats.org/officeDocument/2006/relationships/tags" Target="../tags/tag535.xml"/><Relationship Id="rId32" Type="http://schemas.openxmlformats.org/officeDocument/2006/relationships/image" Target="../media/image45.png"/><Relationship Id="rId31" Type="http://schemas.openxmlformats.org/officeDocument/2006/relationships/tags" Target="../tags/tag534.xml"/><Relationship Id="rId30" Type="http://schemas.openxmlformats.org/officeDocument/2006/relationships/image" Target="../media/image44.png"/><Relationship Id="rId3" Type="http://schemas.openxmlformats.org/officeDocument/2006/relationships/tags" Target="../tags/tag513.xml"/><Relationship Id="rId29" Type="http://schemas.openxmlformats.org/officeDocument/2006/relationships/tags" Target="../tags/tag533.xml"/><Relationship Id="rId28" Type="http://schemas.openxmlformats.org/officeDocument/2006/relationships/image" Target="../media/image43.png"/><Relationship Id="rId27" Type="http://schemas.openxmlformats.org/officeDocument/2006/relationships/tags" Target="../tags/tag532.xml"/><Relationship Id="rId26" Type="http://schemas.openxmlformats.org/officeDocument/2006/relationships/image" Target="../media/image42.png"/><Relationship Id="rId25" Type="http://schemas.openxmlformats.org/officeDocument/2006/relationships/tags" Target="../tags/tag531.xml"/><Relationship Id="rId24" Type="http://schemas.openxmlformats.org/officeDocument/2006/relationships/tags" Target="../tags/tag530.xml"/><Relationship Id="rId23" Type="http://schemas.openxmlformats.org/officeDocument/2006/relationships/tags" Target="../tags/tag529.xml"/><Relationship Id="rId22" Type="http://schemas.openxmlformats.org/officeDocument/2006/relationships/tags" Target="../tags/tag528.xml"/><Relationship Id="rId21" Type="http://schemas.openxmlformats.org/officeDocument/2006/relationships/tags" Target="../tags/tag527.xml"/><Relationship Id="rId20" Type="http://schemas.openxmlformats.org/officeDocument/2006/relationships/tags" Target="../tags/tag526.xml"/><Relationship Id="rId2" Type="http://schemas.openxmlformats.org/officeDocument/2006/relationships/image" Target="../media/image9.png"/><Relationship Id="rId19" Type="http://schemas.openxmlformats.org/officeDocument/2006/relationships/tags" Target="../tags/tag525.xml"/><Relationship Id="rId18" Type="http://schemas.openxmlformats.org/officeDocument/2006/relationships/tags" Target="../tags/tag524.xml"/><Relationship Id="rId17" Type="http://schemas.openxmlformats.org/officeDocument/2006/relationships/tags" Target="../tags/tag523.xml"/><Relationship Id="rId16" Type="http://schemas.openxmlformats.org/officeDocument/2006/relationships/tags" Target="../tags/tag522.xml"/><Relationship Id="rId15" Type="http://schemas.openxmlformats.org/officeDocument/2006/relationships/tags" Target="../tags/tag521.xml"/><Relationship Id="rId14" Type="http://schemas.openxmlformats.org/officeDocument/2006/relationships/tags" Target="../tags/tag520.xml"/><Relationship Id="rId13" Type="http://schemas.openxmlformats.org/officeDocument/2006/relationships/tags" Target="../tags/tag519.xml"/><Relationship Id="rId12" Type="http://schemas.openxmlformats.org/officeDocument/2006/relationships/tags" Target="../tags/tag518.xml"/><Relationship Id="rId11" Type="http://schemas.openxmlformats.org/officeDocument/2006/relationships/image" Target="../media/image40.webp"/><Relationship Id="rId10" Type="http://schemas.openxmlformats.org/officeDocument/2006/relationships/tags" Target="../tags/tag517.xml"/><Relationship Id="rId1" Type="http://schemas.openxmlformats.org/officeDocument/2006/relationships/tags" Target="../tags/tag51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551.xml"/><Relationship Id="rId8" Type="http://schemas.openxmlformats.org/officeDocument/2006/relationships/tags" Target="../tags/tag550.xml"/><Relationship Id="rId7" Type="http://schemas.openxmlformats.org/officeDocument/2006/relationships/tags" Target="../tags/tag549.xml"/><Relationship Id="rId6" Type="http://schemas.openxmlformats.org/officeDocument/2006/relationships/tags" Target="../tags/tag548.xml"/><Relationship Id="rId54" Type="http://schemas.openxmlformats.org/officeDocument/2006/relationships/notesSlide" Target="../notesSlides/notesSlide27.xml"/><Relationship Id="rId53" Type="http://schemas.openxmlformats.org/officeDocument/2006/relationships/slideLayout" Target="../slideLayouts/slideLayout124.xml"/><Relationship Id="rId52" Type="http://schemas.openxmlformats.org/officeDocument/2006/relationships/tags" Target="../tags/tag594.xml"/><Relationship Id="rId51" Type="http://schemas.openxmlformats.org/officeDocument/2006/relationships/tags" Target="../tags/tag593.xml"/><Relationship Id="rId50" Type="http://schemas.openxmlformats.org/officeDocument/2006/relationships/tags" Target="../tags/tag592.xml"/><Relationship Id="rId5" Type="http://schemas.openxmlformats.org/officeDocument/2006/relationships/tags" Target="../tags/tag547.xml"/><Relationship Id="rId49" Type="http://schemas.openxmlformats.org/officeDocument/2006/relationships/tags" Target="../tags/tag591.xml"/><Relationship Id="rId48" Type="http://schemas.openxmlformats.org/officeDocument/2006/relationships/tags" Target="../tags/tag590.xml"/><Relationship Id="rId47" Type="http://schemas.openxmlformats.org/officeDocument/2006/relationships/tags" Target="../tags/tag589.xml"/><Relationship Id="rId46" Type="http://schemas.openxmlformats.org/officeDocument/2006/relationships/tags" Target="../tags/tag588.xml"/><Relationship Id="rId45" Type="http://schemas.openxmlformats.org/officeDocument/2006/relationships/tags" Target="../tags/tag587.xml"/><Relationship Id="rId44" Type="http://schemas.openxmlformats.org/officeDocument/2006/relationships/tags" Target="../tags/tag586.xml"/><Relationship Id="rId43" Type="http://schemas.openxmlformats.org/officeDocument/2006/relationships/tags" Target="../tags/tag585.xml"/><Relationship Id="rId42" Type="http://schemas.openxmlformats.org/officeDocument/2006/relationships/tags" Target="../tags/tag584.xml"/><Relationship Id="rId41" Type="http://schemas.openxmlformats.org/officeDocument/2006/relationships/tags" Target="../tags/tag583.xml"/><Relationship Id="rId40" Type="http://schemas.openxmlformats.org/officeDocument/2006/relationships/tags" Target="../tags/tag582.xml"/><Relationship Id="rId4" Type="http://schemas.openxmlformats.org/officeDocument/2006/relationships/tags" Target="../tags/tag546.xml"/><Relationship Id="rId39" Type="http://schemas.openxmlformats.org/officeDocument/2006/relationships/tags" Target="../tags/tag581.xml"/><Relationship Id="rId38" Type="http://schemas.openxmlformats.org/officeDocument/2006/relationships/tags" Target="../tags/tag580.xml"/><Relationship Id="rId37" Type="http://schemas.openxmlformats.org/officeDocument/2006/relationships/tags" Target="../tags/tag579.xml"/><Relationship Id="rId36" Type="http://schemas.openxmlformats.org/officeDocument/2006/relationships/tags" Target="../tags/tag578.xml"/><Relationship Id="rId35" Type="http://schemas.openxmlformats.org/officeDocument/2006/relationships/tags" Target="../tags/tag577.xml"/><Relationship Id="rId34" Type="http://schemas.openxmlformats.org/officeDocument/2006/relationships/tags" Target="../tags/tag576.xml"/><Relationship Id="rId33" Type="http://schemas.openxmlformats.org/officeDocument/2006/relationships/tags" Target="../tags/tag575.xml"/><Relationship Id="rId32" Type="http://schemas.openxmlformats.org/officeDocument/2006/relationships/tags" Target="../tags/tag574.xml"/><Relationship Id="rId31" Type="http://schemas.openxmlformats.org/officeDocument/2006/relationships/tags" Target="../tags/tag573.xml"/><Relationship Id="rId30" Type="http://schemas.openxmlformats.org/officeDocument/2006/relationships/tags" Target="../tags/tag572.xml"/><Relationship Id="rId3" Type="http://schemas.openxmlformats.org/officeDocument/2006/relationships/tags" Target="../tags/tag545.xml"/><Relationship Id="rId29" Type="http://schemas.openxmlformats.org/officeDocument/2006/relationships/tags" Target="../tags/tag571.xml"/><Relationship Id="rId28" Type="http://schemas.openxmlformats.org/officeDocument/2006/relationships/tags" Target="../tags/tag570.xml"/><Relationship Id="rId27" Type="http://schemas.openxmlformats.org/officeDocument/2006/relationships/tags" Target="../tags/tag569.xml"/><Relationship Id="rId26" Type="http://schemas.openxmlformats.org/officeDocument/2006/relationships/tags" Target="../tags/tag568.xml"/><Relationship Id="rId25" Type="http://schemas.openxmlformats.org/officeDocument/2006/relationships/tags" Target="../tags/tag567.xml"/><Relationship Id="rId24" Type="http://schemas.openxmlformats.org/officeDocument/2006/relationships/tags" Target="../tags/tag566.xml"/><Relationship Id="rId23" Type="http://schemas.openxmlformats.org/officeDocument/2006/relationships/tags" Target="../tags/tag565.xml"/><Relationship Id="rId22" Type="http://schemas.openxmlformats.org/officeDocument/2006/relationships/tags" Target="../tags/tag564.xml"/><Relationship Id="rId21" Type="http://schemas.openxmlformats.org/officeDocument/2006/relationships/tags" Target="../tags/tag563.xml"/><Relationship Id="rId20" Type="http://schemas.openxmlformats.org/officeDocument/2006/relationships/tags" Target="../tags/tag562.xml"/><Relationship Id="rId2" Type="http://schemas.openxmlformats.org/officeDocument/2006/relationships/image" Target="../media/image9.png"/><Relationship Id="rId19" Type="http://schemas.openxmlformats.org/officeDocument/2006/relationships/tags" Target="../tags/tag561.xml"/><Relationship Id="rId18" Type="http://schemas.openxmlformats.org/officeDocument/2006/relationships/tags" Target="../tags/tag560.xml"/><Relationship Id="rId17" Type="http://schemas.openxmlformats.org/officeDocument/2006/relationships/tags" Target="../tags/tag559.xml"/><Relationship Id="rId16" Type="http://schemas.openxmlformats.org/officeDocument/2006/relationships/tags" Target="../tags/tag558.xml"/><Relationship Id="rId15" Type="http://schemas.openxmlformats.org/officeDocument/2006/relationships/tags" Target="../tags/tag557.xml"/><Relationship Id="rId14" Type="http://schemas.openxmlformats.org/officeDocument/2006/relationships/tags" Target="../tags/tag556.xml"/><Relationship Id="rId13" Type="http://schemas.openxmlformats.org/officeDocument/2006/relationships/tags" Target="../tags/tag555.xml"/><Relationship Id="rId12" Type="http://schemas.openxmlformats.org/officeDocument/2006/relationships/tags" Target="../tags/tag554.xml"/><Relationship Id="rId11" Type="http://schemas.openxmlformats.org/officeDocument/2006/relationships/tags" Target="../tags/tag553.xml"/><Relationship Id="rId10" Type="http://schemas.openxmlformats.org/officeDocument/2006/relationships/tags" Target="../tags/tag552.xml"/><Relationship Id="rId1" Type="http://schemas.openxmlformats.org/officeDocument/2006/relationships/tags" Target="../tags/tag54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02.xml"/><Relationship Id="rId8" Type="http://schemas.openxmlformats.org/officeDocument/2006/relationships/tags" Target="../tags/tag601.xml"/><Relationship Id="rId7" Type="http://schemas.openxmlformats.org/officeDocument/2006/relationships/tags" Target="../tags/tag600.xml"/><Relationship Id="rId6" Type="http://schemas.openxmlformats.org/officeDocument/2006/relationships/tags" Target="../tags/tag599.xml"/><Relationship Id="rId5" Type="http://schemas.openxmlformats.org/officeDocument/2006/relationships/tags" Target="../tags/tag598.xml"/><Relationship Id="rId4" Type="http://schemas.openxmlformats.org/officeDocument/2006/relationships/image" Target="../media/image9.png"/><Relationship Id="rId3" Type="http://schemas.openxmlformats.org/officeDocument/2006/relationships/tags" Target="../tags/tag597.xml"/><Relationship Id="rId2" Type="http://schemas.openxmlformats.org/officeDocument/2006/relationships/tags" Target="../tags/tag596.xml"/><Relationship Id="rId16" Type="http://schemas.openxmlformats.org/officeDocument/2006/relationships/notesSlide" Target="../notesSlides/notesSlide28.xml"/><Relationship Id="rId15" Type="http://schemas.openxmlformats.org/officeDocument/2006/relationships/slideLayout" Target="../slideLayouts/slideLayout172.xml"/><Relationship Id="rId14" Type="http://schemas.openxmlformats.org/officeDocument/2006/relationships/tags" Target="../tags/tag607.xml"/><Relationship Id="rId13" Type="http://schemas.openxmlformats.org/officeDocument/2006/relationships/tags" Target="../tags/tag606.xml"/><Relationship Id="rId12" Type="http://schemas.openxmlformats.org/officeDocument/2006/relationships/tags" Target="../tags/tag605.xml"/><Relationship Id="rId11" Type="http://schemas.openxmlformats.org/officeDocument/2006/relationships/tags" Target="../tags/tag604.xml"/><Relationship Id="rId10" Type="http://schemas.openxmlformats.org/officeDocument/2006/relationships/tags" Target="../tags/tag603.xml"/><Relationship Id="rId1" Type="http://schemas.openxmlformats.org/officeDocument/2006/relationships/tags" Target="../tags/tag59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tags" Target="../tags/tag613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1" Type="http://schemas.openxmlformats.org/officeDocument/2006/relationships/notesSlide" Target="../notesSlides/notesSlide29.xml"/><Relationship Id="rId20" Type="http://schemas.openxmlformats.org/officeDocument/2006/relationships/slideLayout" Target="../slideLayouts/slideLayout204.xml"/><Relationship Id="rId2" Type="http://schemas.openxmlformats.org/officeDocument/2006/relationships/image" Target="../media/image9.png"/><Relationship Id="rId19" Type="http://schemas.openxmlformats.org/officeDocument/2006/relationships/tags" Target="../tags/tag625.xml"/><Relationship Id="rId18" Type="http://schemas.openxmlformats.org/officeDocument/2006/relationships/tags" Target="../tags/tag624.xml"/><Relationship Id="rId17" Type="http://schemas.openxmlformats.org/officeDocument/2006/relationships/tags" Target="../tags/tag623.xml"/><Relationship Id="rId16" Type="http://schemas.openxmlformats.org/officeDocument/2006/relationships/tags" Target="../tags/tag622.xml"/><Relationship Id="rId15" Type="http://schemas.openxmlformats.org/officeDocument/2006/relationships/tags" Target="../tags/tag621.xml"/><Relationship Id="rId14" Type="http://schemas.openxmlformats.org/officeDocument/2006/relationships/tags" Target="../tags/tag620.xml"/><Relationship Id="rId13" Type="http://schemas.openxmlformats.org/officeDocument/2006/relationships/tags" Target="../tags/tag619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tags" Target="../tags/tag60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16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31.xml"/><Relationship Id="rId8" Type="http://schemas.openxmlformats.org/officeDocument/2006/relationships/image" Target="../media/image48.png"/><Relationship Id="rId7" Type="http://schemas.openxmlformats.org/officeDocument/2006/relationships/tags" Target="../tags/tag630.xml"/><Relationship Id="rId6" Type="http://schemas.openxmlformats.org/officeDocument/2006/relationships/tags" Target="../tags/tag629.xml"/><Relationship Id="rId5" Type="http://schemas.openxmlformats.org/officeDocument/2006/relationships/image" Target="../media/image47.png"/><Relationship Id="rId4" Type="http://schemas.openxmlformats.org/officeDocument/2006/relationships/tags" Target="../tags/tag628.xml"/><Relationship Id="rId3" Type="http://schemas.openxmlformats.org/officeDocument/2006/relationships/tags" Target="../tags/tag627.xml"/><Relationship Id="rId2" Type="http://schemas.openxmlformats.org/officeDocument/2006/relationships/image" Target="../media/image9.png"/><Relationship Id="rId19" Type="http://schemas.openxmlformats.org/officeDocument/2006/relationships/notesSlide" Target="../notesSlides/notesSlide30.xml"/><Relationship Id="rId18" Type="http://schemas.openxmlformats.org/officeDocument/2006/relationships/slideLayout" Target="../slideLayouts/slideLayout180.xml"/><Relationship Id="rId17" Type="http://schemas.openxmlformats.org/officeDocument/2006/relationships/tags" Target="../tags/tag638.xml"/><Relationship Id="rId16" Type="http://schemas.openxmlformats.org/officeDocument/2006/relationships/tags" Target="../tags/tag637.xml"/><Relationship Id="rId15" Type="http://schemas.openxmlformats.org/officeDocument/2006/relationships/image" Target="../media/image49.png"/><Relationship Id="rId14" Type="http://schemas.openxmlformats.org/officeDocument/2006/relationships/tags" Target="../tags/tag636.xml"/><Relationship Id="rId13" Type="http://schemas.openxmlformats.org/officeDocument/2006/relationships/tags" Target="../tags/tag635.xml"/><Relationship Id="rId12" Type="http://schemas.openxmlformats.org/officeDocument/2006/relationships/tags" Target="../tags/tag634.xml"/><Relationship Id="rId11" Type="http://schemas.openxmlformats.org/officeDocument/2006/relationships/tags" Target="../tags/tag633.xml"/><Relationship Id="rId10" Type="http://schemas.openxmlformats.org/officeDocument/2006/relationships/tags" Target="../tags/tag632.xml"/><Relationship Id="rId1" Type="http://schemas.openxmlformats.org/officeDocument/2006/relationships/tags" Target="../tags/tag62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9.png"/><Relationship Id="rId1" Type="http://schemas.openxmlformats.org/officeDocument/2006/relationships/tags" Target="../tags/tag639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47.xml"/><Relationship Id="rId8" Type="http://schemas.openxmlformats.org/officeDocument/2006/relationships/tags" Target="../tags/tag646.xml"/><Relationship Id="rId7" Type="http://schemas.openxmlformats.org/officeDocument/2006/relationships/tags" Target="../tags/tag645.xml"/><Relationship Id="rId6" Type="http://schemas.openxmlformats.org/officeDocument/2006/relationships/tags" Target="../tags/tag644.xml"/><Relationship Id="rId5" Type="http://schemas.openxmlformats.org/officeDocument/2006/relationships/tags" Target="../tags/tag643.xml"/><Relationship Id="rId4" Type="http://schemas.openxmlformats.org/officeDocument/2006/relationships/tags" Target="../tags/tag642.xml"/><Relationship Id="rId3" Type="http://schemas.openxmlformats.org/officeDocument/2006/relationships/tags" Target="../tags/tag641.xml"/><Relationship Id="rId20" Type="http://schemas.openxmlformats.org/officeDocument/2006/relationships/notesSlide" Target="../notesSlides/notesSlide32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132.xml"/><Relationship Id="rId18" Type="http://schemas.openxmlformats.org/officeDocument/2006/relationships/tags" Target="../tags/tag654.xml"/><Relationship Id="rId17" Type="http://schemas.openxmlformats.org/officeDocument/2006/relationships/tags" Target="../tags/tag653.xml"/><Relationship Id="rId16" Type="http://schemas.openxmlformats.org/officeDocument/2006/relationships/tags" Target="../tags/tag652.xml"/><Relationship Id="rId15" Type="http://schemas.openxmlformats.org/officeDocument/2006/relationships/tags" Target="../tags/tag651.xml"/><Relationship Id="rId14" Type="http://schemas.openxmlformats.org/officeDocument/2006/relationships/tags" Target="../tags/tag650.xml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tags" Target="../tags/tag649.xml"/><Relationship Id="rId10" Type="http://schemas.openxmlformats.org/officeDocument/2006/relationships/tags" Target="../tags/tag648.xml"/><Relationship Id="rId1" Type="http://schemas.openxmlformats.org/officeDocument/2006/relationships/tags" Target="../tags/tag64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662.xml"/><Relationship Id="rId8" Type="http://schemas.openxmlformats.org/officeDocument/2006/relationships/tags" Target="../tags/tag661.xml"/><Relationship Id="rId7" Type="http://schemas.openxmlformats.org/officeDocument/2006/relationships/tags" Target="../tags/tag660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4" Type="http://schemas.openxmlformats.org/officeDocument/2006/relationships/tags" Target="../tags/tag657.xml"/><Relationship Id="rId3" Type="http://schemas.openxmlformats.org/officeDocument/2006/relationships/tags" Target="../tags/tag656.xml"/><Relationship Id="rId28" Type="http://schemas.openxmlformats.org/officeDocument/2006/relationships/notesSlide" Target="../notesSlides/notesSlide33.xml"/><Relationship Id="rId27" Type="http://schemas.openxmlformats.org/officeDocument/2006/relationships/slideLayout" Target="../slideLayouts/slideLayout140.xml"/><Relationship Id="rId26" Type="http://schemas.openxmlformats.org/officeDocument/2006/relationships/tags" Target="../tags/tag675.xml"/><Relationship Id="rId25" Type="http://schemas.openxmlformats.org/officeDocument/2006/relationships/tags" Target="../tags/tag674.xml"/><Relationship Id="rId24" Type="http://schemas.openxmlformats.org/officeDocument/2006/relationships/image" Target="../media/image55.png"/><Relationship Id="rId23" Type="http://schemas.openxmlformats.org/officeDocument/2006/relationships/image" Target="../media/image54.png"/><Relationship Id="rId22" Type="http://schemas.openxmlformats.org/officeDocument/2006/relationships/tags" Target="../tags/tag673.xml"/><Relationship Id="rId21" Type="http://schemas.openxmlformats.org/officeDocument/2006/relationships/tags" Target="../tags/tag672.xml"/><Relationship Id="rId20" Type="http://schemas.openxmlformats.org/officeDocument/2006/relationships/tags" Target="../tags/tag671.xml"/><Relationship Id="rId2" Type="http://schemas.openxmlformats.org/officeDocument/2006/relationships/image" Target="../media/image9.png"/><Relationship Id="rId19" Type="http://schemas.openxmlformats.org/officeDocument/2006/relationships/image" Target="../media/image53.png"/><Relationship Id="rId18" Type="http://schemas.openxmlformats.org/officeDocument/2006/relationships/tags" Target="../tags/tag670.xml"/><Relationship Id="rId17" Type="http://schemas.openxmlformats.org/officeDocument/2006/relationships/image" Target="../media/image52.png"/><Relationship Id="rId16" Type="http://schemas.openxmlformats.org/officeDocument/2006/relationships/tags" Target="../tags/tag669.xml"/><Relationship Id="rId15" Type="http://schemas.openxmlformats.org/officeDocument/2006/relationships/tags" Target="../tags/tag668.xml"/><Relationship Id="rId14" Type="http://schemas.openxmlformats.org/officeDocument/2006/relationships/tags" Target="../tags/tag667.xml"/><Relationship Id="rId13" Type="http://schemas.openxmlformats.org/officeDocument/2006/relationships/tags" Target="../tags/tag666.xml"/><Relationship Id="rId12" Type="http://schemas.openxmlformats.org/officeDocument/2006/relationships/tags" Target="../tags/tag665.xml"/><Relationship Id="rId11" Type="http://schemas.openxmlformats.org/officeDocument/2006/relationships/tags" Target="../tags/tag664.xml"/><Relationship Id="rId10" Type="http://schemas.openxmlformats.org/officeDocument/2006/relationships/tags" Target="../tags/tag663.xml"/><Relationship Id="rId1" Type="http://schemas.openxmlformats.org/officeDocument/2006/relationships/tags" Target="../tags/tag655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683.xml"/><Relationship Id="rId8" Type="http://schemas.openxmlformats.org/officeDocument/2006/relationships/tags" Target="../tags/tag682.xml"/><Relationship Id="rId7" Type="http://schemas.openxmlformats.org/officeDocument/2006/relationships/tags" Target="../tags/tag681.xml"/><Relationship Id="rId6" Type="http://schemas.openxmlformats.org/officeDocument/2006/relationships/tags" Target="../tags/tag680.xml"/><Relationship Id="rId5" Type="http://schemas.openxmlformats.org/officeDocument/2006/relationships/tags" Target="../tags/tag679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9" Type="http://schemas.openxmlformats.org/officeDocument/2006/relationships/notesSlide" Target="../notesSlides/notesSlide34.xml"/><Relationship Id="rId28" Type="http://schemas.openxmlformats.org/officeDocument/2006/relationships/slideLayout" Target="../slideLayouts/slideLayout228.xml"/><Relationship Id="rId27" Type="http://schemas.openxmlformats.org/officeDocument/2006/relationships/tags" Target="../tags/tag697.xml"/><Relationship Id="rId26" Type="http://schemas.openxmlformats.org/officeDocument/2006/relationships/tags" Target="../tags/tag696.xml"/><Relationship Id="rId25" Type="http://schemas.openxmlformats.org/officeDocument/2006/relationships/tags" Target="../tags/tag695.xml"/><Relationship Id="rId24" Type="http://schemas.openxmlformats.org/officeDocument/2006/relationships/image" Target="../media/image55.png"/><Relationship Id="rId23" Type="http://schemas.openxmlformats.org/officeDocument/2006/relationships/image" Target="../media/image54.png"/><Relationship Id="rId22" Type="http://schemas.openxmlformats.org/officeDocument/2006/relationships/tags" Target="../tags/tag694.xml"/><Relationship Id="rId21" Type="http://schemas.openxmlformats.org/officeDocument/2006/relationships/tags" Target="../tags/tag693.xml"/><Relationship Id="rId20" Type="http://schemas.openxmlformats.org/officeDocument/2006/relationships/tags" Target="../tags/tag692.xml"/><Relationship Id="rId2" Type="http://schemas.openxmlformats.org/officeDocument/2006/relationships/image" Target="../media/image9.png"/><Relationship Id="rId19" Type="http://schemas.openxmlformats.org/officeDocument/2006/relationships/image" Target="../media/image53.png"/><Relationship Id="rId18" Type="http://schemas.openxmlformats.org/officeDocument/2006/relationships/tags" Target="../tags/tag691.xml"/><Relationship Id="rId17" Type="http://schemas.openxmlformats.org/officeDocument/2006/relationships/image" Target="../media/image52.png"/><Relationship Id="rId16" Type="http://schemas.openxmlformats.org/officeDocument/2006/relationships/tags" Target="../tags/tag690.xml"/><Relationship Id="rId15" Type="http://schemas.openxmlformats.org/officeDocument/2006/relationships/tags" Target="../tags/tag689.xml"/><Relationship Id="rId14" Type="http://schemas.openxmlformats.org/officeDocument/2006/relationships/tags" Target="../tags/tag688.xml"/><Relationship Id="rId13" Type="http://schemas.openxmlformats.org/officeDocument/2006/relationships/tags" Target="../tags/tag687.xml"/><Relationship Id="rId12" Type="http://schemas.openxmlformats.org/officeDocument/2006/relationships/tags" Target="../tags/tag686.xml"/><Relationship Id="rId11" Type="http://schemas.openxmlformats.org/officeDocument/2006/relationships/tags" Target="../tags/tag685.xml"/><Relationship Id="rId10" Type="http://schemas.openxmlformats.org/officeDocument/2006/relationships/tags" Target="../tags/tag684.xml"/><Relationship Id="rId1" Type="http://schemas.openxmlformats.org/officeDocument/2006/relationships/tags" Target="../tags/tag676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704.xml"/><Relationship Id="rId8" Type="http://schemas.openxmlformats.org/officeDocument/2006/relationships/tags" Target="../tags/tag703.xml"/><Relationship Id="rId7" Type="http://schemas.openxmlformats.org/officeDocument/2006/relationships/tags" Target="../tags/tag702.xml"/><Relationship Id="rId6" Type="http://schemas.openxmlformats.org/officeDocument/2006/relationships/tags" Target="../tags/tag701.xml"/><Relationship Id="rId5" Type="http://schemas.openxmlformats.org/officeDocument/2006/relationships/image" Target="../media/image8.png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image" Target="../media/image9.png"/><Relationship Id="rId15" Type="http://schemas.openxmlformats.org/officeDocument/2006/relationships/notesSlide" Target="../notesSlides/notesSlide35.xml"/><Relationship Id="rId14" Type="http://schemas.openxmlformats.org/officeDocument/2006/relationships/slideLayout" Target="../slideLayouts/slideLayout236.xml"/><Relationship Id="rId13" Type="http://schemas.openxmlformats.org/officeDocument/2006/relationships/tags" Target="../tags/tag708.xml"/><Relationship Id="rId12" Type="http://schemas.openxmlformats.org/officeDocument/2006/relationships/tags" Target="../tags/tag707.xml"/><Relationship Id="rId11" Type="http://schemas.openxmlformats.org/officeDocument/2006/relationships/tags" Target="../tags/tag706.xml"/><Relationship Id="rId10" Type="http://schemas.openxmlformats.org/officeDocument/2006/relationships/tags" Target="../tags/tag705.xml"/><Relationship Id="rId1" Type="http://schemas.openxmlformats.org/officeDocument/2006/relationships/tags" Target="../tags/tag69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1" Type="http://schemas.openxmlformats.org/officeDocument/2006/relationships/tags" Target="../tags/tag70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image" Target="../media/image10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68.xml"/><Relationship Id="rId2" Type="http://schemas.openxmlformats.org/officeDocument/2006/relationships/image" Target="../media/image9.png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image" Target="../media/image11.png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tags" Target="../tags/tag17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4" Type="http://schemas.openxmlformats.org/officeDocument/2006/relationships/notesSlide" Target="../notesSlides/notesSlide5.xml"/><Relationship Id="rId23" Type="http://schemas.openxmlformats.org/officeDocument/2006/relationships/slideLayout" Target="../slideLayouts/slideLayout44.xml"/><Relationship Id="rId22" Type="http://schemas.openxmlformats.org/officeDocument/2006/relationships/tags" Target="../tags/tag206.xml"/><Relationship Id="rId21" Type="http://schemas.openxmlformats.org/officeDocument/2006/relationships/tags" Target="../tags/tag205.xml"/><Relationship Id="rId20" Type="http://schemas.openxmlformats.org/officeDocument/2006/relationships/tags" Target="../tags/tag204.xml"/><Relationship Id="rId2" Type="http://schemas.openxmlformats.org/officeDocument/2006/relationships/image" Target="../media/image9.png"/><Relationship Id="rId19" Type="http://schemas.openxmlformats.org/officeDocument/2006/relationships/tags" Target="../tags/tag203.xml"/><Relationship Id="rId18" Type="http://schemas.openxmlformats.org/officeDocument/2006/relationships/tags" Target="../tags/tag202.xml"/><Relationship Id="rId17" Type="http://schemas.openxmlformats.org/officeDocument/2006/relationships/tags" Target="../tags/tag20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9.png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52.xml"/><Relationship Id="rId22" Type="http://schemas.openxmlformats.org/officeDocument/2006/relationships/tags" Target="../tags/tag227.xml"/><Relationship Id="rId21" Type="http://schemas.openxmlformats.org/officeDocument/2006/relationships/tags" Target="../tags/tag226.xml"/><Relationship Id="rId20" Type="http://schemas.openxmlformats.org/officeDocument/2006/relationships/tags" Target="../tags/tag225.xml"/><Relationship Id="rId2" Type="http://schemas.openxmlformats.org/officeDocument/2006/relationships/tags" Target="../tags/tag208.xml"/><Relationship Id="rId19" Type="http://schemas.openxmlformats.org/officeDocument/2006/relationships/tags" Target="../tags/tag224.xml"/><Relationship Id="rId18" Type="http://schemas.openxmlformats.org/officeDocument/2006/relationships/tags" Target="../tags/tag223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tags" Target="../tags/tag20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image" Target="../media/image9.png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60.xml"/><Relationship Id="rId23" Type="http://schemas.openxmlformats.org/officeDocument/2006/relationships/tags" Target="../tags/tag249.xml"/><Relationship Id="rId22" Type="http://schemas.openxmlformats.org/officeDocument/2006/relationships/tags" Target="../tags/tag248.xml"/><Relationship Id="rId21" Type="http://schemas.openxmlformats.org/officeDocument/2006/relationships/tags" Target="../tags/tag247.xml"/><Relationship Id="rId20" Type="http://schemas.openxmlformats.org/officeDocument/2006/relationships/tags" Target="../tags/tag246.xml"/><Relationship Id="rId2" Type="http://schemas.openxmlformats.org/officeDocument/2006/relationships/tags" Target="../tags/tag229.xml"/><Relationship Id="rId19" Type="http://schemas.openxmlformats.org/officeDocument/2006/relationships/tags" Target="../tags/tag245.xml"/><Relationship Id="rId18" Type="http://schemas.openxmlformats.org/officeDocument/2006/relationships/tags" Target="../tags/tag244.xml"/><Relationship Id="rId17" Type="http://schemas.openxmlformats.org/officeDocument/2006/relationships/tags" Target="../tags/tag243.xml"/><Relationship Id="rId16" Type="http://schemas.openxmlformats.org/officeDocument/2006/relationships/tags" Target="../tags/tag242.xml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tags" Target="../tags/tag22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image" Target="../media/image8.png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8" Type="http://schemas.openxmlformats.org/officeDocument/2006/relationships/notesSlide" Target="../notesSlides/notesSlide8.xml"/><Relationship Id="rId27" Type="http://schemas.openxmlformats.org/officeDocument/2006/relationships/slideLayout" Target="../slideLayouts/slideLayout92.xml"/><Relationship Id="rId26" Type="http://schemas.openxmlformats.org/officeDocument/2006/relationships/tags" Target="../tags/tag273.xml"/><Relationship Id="rId25" Type="http://schemas.openxmlformats.org/officeDocument/2006/relationships/tags" Target="../tags/tag272.xml"/><Relationship Id="rId24" Type="http://schemas.openxmlformats.org/officeDocument/2006/relationships/tags" Target="../tags/tag271.xml"/><Relationship Id="rId23" Type="http://schemas.openxmlformats.org/officeDocument/2006/relationships/tags" Target="../tags/tag270.xml"/><Relationship Id="rId22" Type="http://schemas.openxmlformats.org/officeDocument/2006/relationships/tags" Target="../tags/tag269.xml"/><Relationship Id="rId21" Type="http://schemas.openxmlformats.org/officeDocument/2006/relationships/tags" Target="../tags/tag268.xml"/><Relationship Id="rId20" Type="http://schemas.openxmlformats.org/officeDocument/2006/relationships/tags" Target="../tags/tag267.xml"/><Relationship Id="rId2" Type="http://schemas.openxmlformats.org/officeDocument/2006/relationships/image" Target="../media/image9.png"/><Relationship Id="rId19" Type="http://schemas.openxmlformats.org/officeDocument/2006/relationships/tags" Target="../tags/tag266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5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1" Type="http://schemas.openxmlformats.org/officeDocument/2006/relationships/tags" Target="../tags/tag2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21945" y="5875020"/>
            <a:ext cx="11674475" cy="644525"/>
          </a:xfrm>
          <a:prstGeom prst="rect">
            <a:avLst/>
          </a:prstGeom>
          <a:solidFill>
            <a:srgbClr val="1D4F92"/>
          </a:solidFill>
          <a:ln>
            <a:solidFill>
              <a:srgbClr val="1D6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1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HKUST (GZ) INFORMATION HUB:  DSAA 5021                               Dec.05 2023</a:t>
            </a:r>
            <a:endParaRPr lang="en-US" altLang="zh-CN" sz="1815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598" y="1976616"/>
            <a:ext cx="1359503" cy="21049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30300" y="3029585"/>
            <a:ext cx="6631940" cy="1804994"/>
            <a:chOff x="1384" y="7202"/>
            <a:chExt cx="10444" cy="167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84" y="7202"/>
              <a:ext cx="10444" cy="0"/>
            </a:xfrm>
            <a:prstGeom prst="line">
              <a:avLst/>
            </a:prstGeom>
            <a:ln w="19050">
              <a:solidFill>
                <a:srgbClr val="A883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3182" y="7202"/>
              <a:ext cx="6848" cy="167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ctr" fontAlgn="auto">
                <a:lnSpc>
                  <a:spcPct val="150000"/>
                </a:lnSpc>
              </a:pPr>
              <a:r>
                <a:rPr lang="en-US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50015627 JIANG Zhuoyang</a:t>
              </a:r>
              <a:endParaRPr 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en-US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50016061 GAN Wenxi</a:t>
              </a:r>
              <a:endParaRPr 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en-US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50015976 ZHANG Ruiming</a:t>
              </a:r>
              <a:endParaRPr 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en-US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50015859 ZHENG Hanwen</a:t>
              </a:r>
              <a:endParaRPr 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</a:pPr>
              <a:endParaRPr lang="en-US" altLang="en-US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13815" y="1427480"/>
            <a:ext cx="637921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MovieLens: 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Spark-based </a:t>
            </a:r>
            <a:r>
              <a:rPr lang="en-US" altLang="zh-CN" sz="3200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</a:rPr>
              <a:t>Big </a:t>
            </a:r>
            <a:r>
              <a:rPr lang="zh-CN" altLang="en-US" sz="3200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3200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</a:rPr>
              <a:t>Recommendation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b="1">
                <a:solidFill>
                  <a:srgbClr val="A68037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Analysis</a:t>
            </a:r>
            <a:endParaRPr lang="en-US" altLang="zh-CN" sz="3200" b="1">
              <a:solidFill>
                <a:srgbClr val="A68037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106170" y="2892425"/>
            <a:ext cx="10064115" cy="107315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 sz="4000" b="1">
                <a:latin typeface="Times New Roman" panose="02020603050405020304" charset="0"/>
                <a:cs typeface="Times New Roman" panose="02020603050405020304" charset="0"/>
              </a:rPr>
              <a:t>Try to know why before implement how!</a:t>
            </a:r>
            <a:endParaRPr lang="en-US" altLang="zh-CN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Environment Choice- A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rchitecture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391160" y="1007110"/>
            <a:ext cx="543496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Hadoop MapReduce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087110" y="1007110"/>
            <a:ext cx="543496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Spark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13180" y="1490345"/>
            <a:ext cx="3591560" cy="2353310"/>
          </a:xfrm>
          <a:prstGeom prst="rect">
            <a:avLst/>
          </a:prstGeom>
        </p:spPr>
      </p:pic>
      <p:grpSp>
        <p:nvGrpSpPr>
          <p:cNvPr id="123" name="组合 122"/>
          <p:cNvGrpSpPr/>
          <p:nvPr/>
        </p:nvGrpSpPr>
        <p:grpSpPr>
          <a:xfrm>
            <a:off x="493395" y="3957320"/>
            <a:ext cx="5035550" cy="2413000"/>
            <a:chOff x="593" y="1458"/>
            <a:chExt cx="18195" cy="8721"/>
          </a:xfrm>
        </p:grpSpPr>
        <p:sp>
          <p:nvSpPr>
            <p:cNvPr id="14" name="矩形 13"/>
            <p:cNvSpPr/>
            <p:nvPr>
              <p:custDataLst>
                <p:tags r:id="rId7"/>
              </p:custDataLst>
            </p:nvPr>
          </p:nvSpPr>
          <p:spPr>
            <a:xfrm>
              <a:off x="5017" y="1648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Data-Split</a:t>
              </a:r>
              <a:endParaRPr lang="en-US" altLang="zh-CN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8"/>
              </p:custDataLst>
            </p:nvPr>
          </p:nvSpPr>
          <p:spPr>
            <a:xfrm>
              <a:off x="7776" y="1648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Map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Operation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9"/>
              </p:custDataLst>
            </p:nvPr>
          </p:nvSpPr>
          <p:spPr>
            <a:xfrm>
              <a:off x="602" y="1560"/>
              <a:ext cx="18186" cy="1941"/>
            </a:xfrm>
            <a:prstGeom prst="rect">
              <a:avLst/>
            </a:prstGeom>
            <a:noFill/>
            <a:ln w="1905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9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0"/>
              </p:custDataLst>
            </p:nvPr>
          </p:nvSpPr>
          <p:spPr>
            <a:xfrm>
              <a:off x="599" y="3847"/>
              <a:ext cx="18186" cy="1786"/>
            </a:xfrm>
            <a:prstGeom prst="rect">
              <a:avLst/>
            </a:prstGeom>
            <a:noFill/>
            <a:ln w="1905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9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1"/>
              </p:custDataLst>
            </p:nvPr>
          </p:nvSpPr>
          <p:spPr>
            <a:xfrm>
              <a:off x="840" y="2218"/>
              <a:ext cx="3767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Task Domain 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2"/>
              </p:custDataLst>
            </p:nvPr>
          </p:nvSpPr>
          <p:spPr>
            <a:xfrm>
              <a:off x="840" y="4319"/>
              <a:ext cx="3784" cy="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Control Domain 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602" y="5857"/>
              <a:ext cx="18186" cy="18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1D4F92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9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758" y="6148"/>
              <a:ext cx="3893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Execute Domain 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5"/>
              </p:custDataLst>
            </p:nvPr>
          </p:nvSpPr>
          <p:spPr>
            <a:xfrm>
              <a:off x="5017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GFS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6"/>
              </p:custDataLst>
            </p:nvPr>
          </p:nvSpPr>
          <p:spPr>
            <a:xfrm>
              <a:off x="13410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Some-Disk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-&gt;R-</a:t>
              </a:r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Worker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17"/>
              </p:custDataLst>
            </p:nvPr>
          </p:nvSpPr>
          <p:spPr>
            <a:xfrm>
              <a:off x="599" y="7937"/>
              <a:ext cx="18186" cy="1122"/>
            </a:xfrm>
            <a:prstGeom prst="rect">
              <a:avLst/>
            </a:prstGeom>
            <a:noFill/>
            <a:ln w="1905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9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18"/>
              </p:custDataLst>
            </p:nvPr>
          </p:nvSpPr>
          <p:spPr>
            <a:xfrm>
              <a:off x="884" y="8228"/>
              <a:ext cx="3767" cy="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Memory Domain 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9"/>
              </p:custDataLst>
            </p:nvPr>
          </p:nvSpPr>
          <p:spPr>
            <a:xfrm>
              <a:off x="7819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M-Worker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-&gt;</a:t>
              </a:r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Local-Disk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20"/>
              </p:custDataLst>
            </p:nvPr>
          </p:nvSpPr>
          <p:spPr>
            <a:xfrm>
              <a:off x="10621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Disks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21"/>
              </p:custDataLst>
            </p:nvPr>
          </p:nvSpPr>
          <p:spPr>
            <a:xfrm>
              <a:off x="16225" y="8115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GFS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22"/>
              </p:custDataLst>
            </p:nvPr>
          </p:nvSpPr>
          <p:spPr>
            <a:xfrm>
              <a:off x="5017" y="2592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Program-folk</a:t>
              </a:r>
              <a:endParaRPr lang="en-US" altLang="zh-CN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23"/>
              </p:custDataLst>
            </p:nvPr>
          </p:nvSpPr>
          <p:spPr>
            <a:xfrm>
              <a:off x="13438" y="2592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Reduce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Operation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24"/>
              </p:custDataLst>
            </p:nvPr>
          </p:nvSpPr>
          <p:spPr>
            <a:xfrm>
              <a:off x="7776" y="2536"/>
              <a:ext cx="3398" cy="7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Local write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5"/>
              </p:custDataLst>
            </p:nvPr>
          </p:nvSpPr>
          <p:spPr>
            <a:xfrm>
              <a:off x="7824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map</a:t>
              </a:r>
              <a:r>
                <a:rPr lang="en-US" altLang="zh-CN" sz="6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(k1,v1)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26"/>
              </p:custDataLst>
            </p:nvPr>
          </p:nvSpPr>
          <p:spPr>
            <a:xfrm>
              <a:off x="12254" y="1740"/>
              <a:ext cx="3482" cy="7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Remote read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7"/>
              </p:custDataLst>
            </p:nvPr>
          </p:nvSpPr>
          <p:spPr>
            <a:xfrm>
              <a:off x="10660" y="1741"/>
              <a:ext cx="2077" cy="156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8"/>
              </p:custDataLst>
            </p:nvPr>
          </p:nvSpPr>
          <p:spPr>
            <a:xfrm>
              <a:off x="11159" y="2620"/>
              <a:ext cx="1581" cy="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Manage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29"/>
              </p:custDataLst>
            </p:nvPr>
          </p:nvSpPr>
          <p:spPr>
            <a:xfrm>
              <a:off x="10751" y="1883"/>
              <a:ext cx="1227" cy="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Disk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0"/>
              </p:custDataLst>
            </p:nvPr>
          </p:nvSpPr>
          <p:spPr>
            <a:xfrm>
              <a:off x="13440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</a:t>
              </a:r>
              <a:r>
                <a:rPr lang="en-US" altLang="zh-CN" sz="5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r>
                <a:rPr lang="en-US" altLang="zh-CN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(k2,list(v2)) </a:t>
              </a:r>
              <a:endParaRPr lang="en-US" altLang="zh-CN" sz="5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31"/>
              </p:custDataLst>
            </p:nvPr>
          </p:nvSpPr>
          <p:spPr>
            <a:xfrm>
              <a:off x="16252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list(v2)_1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32"/>
              </p:custDataLst>
            </p:nvPr>
          </p:nvSpPr>
          <p:spPr>
            <a:xfrm>
              <a:off x="16252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list(v2)_c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3"/>
              </p:custDataLst>
            </p:nvPr>
          </p:nvSpPr>
          <p:spPr>
            <a:xfrm>
              <a:off x="5004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(k1,v1)_1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34"/>
              </p:custDataLst>
            </p:nvPr>
          </p:nvSpPr>
          <p:spPr>
            <a:xfrm>
              <a:off x="5004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(k1,v1)_a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35"/>
              </p:custDataLst>
            </p:nvPr>
          </p:nvSpPr>
          <p:spPr>
            <a:xfrm>
              <a:off x="5004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(k1,v1)_2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36"/>
              </p:custDataLst>
            </p:nvPr>
          </p:nvSpPr>
          <p:spPr>
            <a:xfrm>
              <a:off x="5004" y="6689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9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37"/>
              </p:custDataLst>
            </p:nvPr>
          </p:nvSpPr>
          <p:spPr>
            <a:xfrm>
              <a:off x="16252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list(v2)_2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38"/>
              </p:custDataLst>
            </p:nvPr>
          </p:nvSpPr>
          <p:spPr>
            <a:xfrm>
              <a:off x="16252" y="6678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9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39"/>
              </p:custDataLst>
            </p:nvPr>
          </p:nvSpPr>
          <p:spPr>
            <a:xfrm>
              <a:off x="10628" y="5966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list(k2,v2)_1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40"/>
              </p:custDataLst>
            </p:nvPr>
          </p:nvSpPr>
          <p:spPr>
            <a:xfrm>
              <a:off x="10628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list(k2,v2)_b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4" name="矩形 83"/>
            <p:cNvSpPr/>
            <p:nvPr>
              <p:custDataLst>
                <p:tags r:id="rId41"/>
              </p:custDataLst>
            </p:nvPr>
          </p:nvSpPr>
          <p:spPr>
            <a:xfrm>
              <a:off x="10628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list(k2,v2)_2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42"/>
              </p:custDataLst>
            </p:nvPr>
          </p:nvSpPr>
          <p:spPr>
            <a:xfrm>
              <a:off x="10628" y="6672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9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43"/>
              </p:custDataLst>
            </p:nvPr>
          </p:nvSpPr>
          <p:spPr>
            <a:xfrm>
              <a:off x="7824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map</a:t>
              </a:r>
              <a:r>
                <a:rPr lang="en-US" altLang="zh-CN" sz="6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b</a:t>
              </a:r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(k1,v1)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44"/>
              </p:custDataLst>
            </p:nvPr>
          </p:nvSpPr>
          <p:spPr>
            <a:xfrm>
              <a:off x="13440" y="718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</a:t>
              </a:r>
              <a:r>
                <a:rPr lang="en-US" altLang="zh-CN" sz="5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</a:t>
              </a:r>
              <a:r>
                <a:rPr lang="en-US" altLang="zh-CN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(k2,list(v2)) </a:t>
              </a:r>
              <a:endParaRPr lang="en-US" altLang="zh-CN" sz="5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45"/>
              </p:custDataLst>
            </p:nvPr>
          </p:nvSpPr>
          <p:spPr>
            <a:xfrm>
              <a:off x="7824" y="6672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9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46"/>
              </p:custDataLst>
            </p:nvPr>
          </p:nvSpPr>
          <p:spPr>
            <a:xfrm>
              <a:off x="13440" y="6672"/>
              <a:ext cx="2311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...</a:t>
              </a:r>
              <a:endParaRPr lang="en-US" altLang="zh-CN" sz="9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47"/>
              </p:custDataLst>
            </p:nvPr>
          </p:nvSpPr>
          <p:spPr>
            <a:xfrm>
              <a:off x="7824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r>
                <a:rPr lang="en-US" altLang="zh-CN" sz="6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en-US" altLang="zh-CN" sz="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(k1,v1) </a:t>
              </a:r>
              <a:endParaRPr lang="en-US" altLang="zh-CN" sz="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48"/>
              </p:custDataLst>
            </p:nvPr>
          </p:nvSpPr>
          <p:spPr>
            <a:xfrm>
              <a:off x="13440" y="6470"/>
              <a:ext cx="2311" cy="4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redu</a:t>
              </a:r>
              <a:r>
                <a:rPr lang="en-US" altLang="zh-CN" sz="500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2</a:t>
              </a:r>
              <a:r>
                <a:rPr lang="en-US" altLang="zh-CN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(k2,list(v2)) </a:t>
              </a:r>
              <a:endParaRPr lang="en-US" altLang="zh-CN" sz="5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49"/>
              </p:custDataLst>
            </p:nvPr>
          </p:nvSpPr>
          <p:spPr>
            <a:xfrm>
              <a:off x="16245" y="1740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Data-Store</a:t>
              </a:r>
              <a:endParaRPr lang="en-US" altLang="zh-CN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50"/>
              </p:custDataLst>
            </p:nvPr>
          </p:nvSpPr>
          <p:spPr>
            <a:xfrm>
              <a:off x="16252" y="2592"/>
              <a:ext cx="2318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Program-end</a:t>
              </a:r>
              <a:endParaRPr lang="en-US" altLang="zh-CN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51"/>
              </p:custDataLst>
            </p:nvPr>
          </p:nvSpPr>
          <p:spPr>
            <a:xfrm>
              <a:off x="7825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assign map</a:t>
              </a:r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52"/>
              </p:custDataLst>
            </p:nvPr>
          </p:nvSpPr>
          <p:spPr>
            <a:xfrm>
              <a:off x="13444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assign reduce</a:t>
              </a:r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53"/>
              </p:custDataLst>
            </p:nvPr>
          </p:nvSpPr>
          <p:spPr>
            <a:xfrm>
              <a:off x="884" y="6883"/>
              <a:ext cx="1718" cy="541"/>
            </a:xfrm>
            <a:prstGeom prst="rect">
              <a:avLst/>
            </a:prstGeom>
            <a:ln w="12700">
              <a:solidFill>
                <a:srgbClr val="035CA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60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Workers</a:t>
              </a:r>
              <a:endParaRPr lang="en-US" altLang="zh-CN" sz="800"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54"/>
              </p:custDataLst>
            </p:nvPr>
          </p:nvSpPr>
          <p:spPr>
            <a:xfrm>
              <a:off x="5003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read</a:t>
              </a:r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instruct</a:t>
              </a:r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55"/>
              </p:custDataLst>
            </p:nvPr>
          </p:nvSpPr>
          <p:spPr>
            <a:xfrm>
              <a:off x="10137" y="4004"/>
              <a:ext cx="2835" cy="6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Local-write instruct</a:t>
              </a:r>
              <a:endParaRPr lang="en-US" sz="5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56"/>
              </p:custDataLst>
            </p:nvPr>
          </p:nvSpPr>
          <p:spPr>
            <a:xfrm>
              <a:off x="10609" y="4721"/>
              <a:ext cx="2835" cy="6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5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Remote-read instruct</a:t>
              </a:r>
              <a:endParaRPr lang="en-US" sz="5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2" name="矩形 111"/>
            <p:cNvSpPr/>
            <p:nvPr>
              <p:custDataLst>
                <p:tags r:id="rId57"/>
              </p:custDataLst>
            </p:nvPr>
          </p:nvSpPr>
          <p:spPr>
            <a:xfrm>
              <a:off x="16225" y="4004"/>
              <a:ext cx="2312" cy="13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write</a:t>
              </a:r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sz="7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instruct</a:t>
              </a:r>
              <a:endParaRPr lang="en-US" sz="7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58"/>
              </p:custDataLst>
            </p:nvPr>
          </p:nvSpPr>
          <p:spPr>
            <a:xfrm>
              <a:off x="7825" y="4004"/>
              <a:ext cx="1670" cy="46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0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Master</a:t>
              </a:r>
              <a:endParaRPr lang="en-US" altLang="zh-CN" sz="800"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4" name="矩形 113"/>
            <p:cNvSpPr/>
            <p:nvPr>
              <p:custDataLst>
                <p:tags r:id="rId59"/>
              </p:custDataLst>
            </p:nvPr>
          </p:nvSpPr>
          <p:spPr>
            <a:xfrm>
              <a:off x="13444" y="4004"/>
              <a:ext cx="1670" cy="46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0">
              <a:srgbClr val="FFFFFF"/>
            </a:lnRef>
            <a:fillRef idx="1">
              <a:schemeClr val="accent3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80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Master</a:t>
              </a:r>
              <a:endParaRPr lang="en-US" altLang="zh-CN" sz="800">
                <a:solidFill>
                  <a:schemeClr val="bg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60"/>
              </p:custDataLst>
            </p:nvPr>
          </p:nvSpPr>
          <p:spPr>
            <a:xfrm>
              <a:off x="4882" y="1459"/>
              <a:ext cx="2532" cy="8720"/>
            </a:xfrm>
            <a:prstGeom prst="rect">
              <a:avLst/>
            </a:prstGeom>
            <a:noFill/>
            <a:ln w="19050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>
                <a:buClrTx/>
                <a:buSzTx/>
                <a:buFontTx/>
              </a:pPr>
              <a:r>
                <a:rPr lang="en-US" altLang="zh-CN" sz="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 </a:t>
              </a:r>
              <a:endParaRPr lang="en-US" altLang="zh-CN" sz="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>
                <a:buClrTx/>
                <a:buSzTx/>
                <a:buFontTx/>
              </a:pPr>
              <a:r>
                <a:rPr lang="en-US" altLang="zh-CN" sz="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61"/>
              </p:custDataLst>
            </p:nvPr>
          </p:nvSpPr>
          <p:spPr>
            <a:xfrm>
              <a:off x="16111" y="1459"/>
              <a:ext cx="2531" cy="8684"/>
            </a:xfrm>
            <a:prstGeom prst="rect">
              <a:avLst/>
            </a:prstGeom>
            <a:noFill/>
            <a:ln w="19050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8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Output Domain </a:t>
              </a:r>
              <a:endParaRPr lang="en-US" altLang="zh-CN" sz="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62"/>
              </p:custDataLst>
            </p:nvPr>
          </p:nvSpPr>
          <p:spPr>
            <a:xfrm>
              <a:off x="10497" y="1458"/>
              <a:ext cx="2531" cy="8704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Medium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63"/>
              </p:custDataLst>
            </p:nvPr>
          </p:nvSpPr>
          <p:spPr>
            <a:xfrm>
              <a:off x="7690" y="1465"/>
              <a:ext cx="2531" cy="8714"/>
            </a:xfrm>
            <a:prstGeom prst="rect">
              <a:avLst/>
            </a:prstGeom>
            <a:noFill/>
            <a:ln w="19050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Map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64"/>
              </p:custDataLst>
            </p:nvPr>
          </p:nvSpPr>
          <p:spPr>
            <a:xfrm>
              <a:off x="13304" y="1471"/>
              <a:ext cx="2531" cy="8708"/>
            </a:xfrm>
            <a:prstGeom prst="rect">
              <a:avLst/>
            </a:prstGeom>
            <a:noFill/>
            <a:ln w="19050">
              <a:solidFill>
                <a:srgbClr val="FFD4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Reduce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 fontAlgn="ctr"/>
              <a:r>
                <a:rPr lang="en-US" altLang="zh-CN" sz="8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8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6" name="右箭头 115"/>
            <p:cNvSpPr/>
            <p:nvPr>
              <p:custDataLst>
                <p:tags r:id="rId65"/>
              </p:custDataLst>
            </p:nvPr>
          </p:nvSpPr>
          <p:spPr>
            <a:xfrm>
              <a:off x="7414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700"/>
            </a:p>
          </p:txBody>
        </p:sp>
        <p:sp>
          <p:nvSpPr>
            <p:cNvPr id="117" name="右箭头 116"/>
            <p:cNvSpPr/>
            <p:nvPr>
              <p:custDataLst>
                <p:tags r:id="rId66"/>
              </p:custDataLst>
            </p:nvPr>
          </p:nvSpPr>
          <p:spPr>
            <a:xfrm>
              <a:off x="10221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700"/>
            </a:p>
          </p:txBody>
        </p:sp>
        <p:sp>
          <p:nvSpPr>
            <p:cNvPr id="119" name="右箭头 118"/>
            <p:cNvSpPr/>
            <p:nvPr>
              <p:custDataLst>
                <p:tags r:id="rId67"/>
              </p:custDataLst>
            </p:nvPr>
          </p:nvSpPr>
          <p:spPr>
            <a:xfrm>
              <a:off x="13028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700"/>
            </a:p>
          </p:txBody>
        </p:sp>
        <p:sp>
          <p:nvSpPr>
            <p:cNvPr id="120" name="右箭头 119"/>
            <p:cNvSpPr/>
            <p:nvPr>
              <p:custDataLst>
                <p:tags r:id="rId68"/>
              </p:custDataLst>
            </p:nvPr>
          </p:nvSpPr>
          <p:spPr>
            <a:xfrm>
              <a:off x="15835" y="6672"/>
              <a:ext cx="276" cy="41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700"/>
            </a:p>
          </p:txBody>
        </p:sp>
        <p:sp>
          <p:nvSpPr>
            <p:cNvPr id="121" name="矩形 120"/>
            <p:cNvSpPr/>
            <p:nvPr>
              <p:custDataLst>
                <p:tags r:id="rId69"/>
              </p:custDataLst>
            </p:nvPr>
          </p:nvSpPr>
          <p:spPr>
            <a:xfrm>
              <a:off x="593" y="9274"/>
              <a:ext cx="403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700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Basic</a:t>
              </a:r>
              <a:r>
                <a:rPr lang="zh-CN" altLang="en-US" sz="700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efficiency rules</a:t>
              </a:r>
              <a:endParaRPr lang="zh-CN" altLang="en-US" sz="700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2" name="矩形 121"/>
            <p:cNvSpPr/>
            <p:nvPr>
              <p:custDataLst>
                <p:tags r:id="rId70"/>
              </p:custDataLst>
            </p:nvPr>
          </p:nvSpPr>
          <p:spPr>
            <a:xfrm>
              <a:off x="2602" y="6881"/>
              <a:ext cx="1948" cy="545"/>
            </a:xfrm>
            <a:prstGeom prst="rect">
              <a:avLst/>
            </a:prstGeom>
            <a:ln w="12700">
              <a:solidFill>
                <a:srgbClr val="035CA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500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K-V process</a:t>
              </a:r>
              <a:endParaRPr lang="en-US" altLang="zh-CN" sz="500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19" name="图片 18"/>
          <p:cNvPicPr/>
          <p:nvPr/>
        </p:nvPicPr>
        <p:blipFill>
          <a:blip r:embed="rId71"/>
          <a:stretch>
            <a:fillRect/>
          </a:stretch>
        </p:blipFill>
        <p:spPr>
          <a:xfrm>
            <a:off x="6224905" y="3588385"/>
            <a:ext cx="5226685" cy="139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8700135" y="1593215"/>
            <a:ext cx="2893060" cy="201549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74"/>
          <a:stretch>
            <a:fillRect/>
          </a:stretch>
        </p:blipFill>
        <p:spPr>
          <a:xfrm>
            <a:off x="6087110" y="1711325"/>
            <a:ext cx="2486660" cy="1779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6087110" y="5171440"/>
            <a:ext cx="5577840" cy="1198880"/>
          </a:xfrm>
          <a:prstGeom prst="rect">
            <a:avLst/>
          </a:prstGeom>
          <a:solidFill>
            <a:schemeClr val="bg1"/>
          </a:solidFill>
          <a:ln>
            <a:solidFill>
              <a:srgbClr val="035CAC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C00000"/>
                </a:solidFill>
              </a:rPr>
              <a:t>Spark inherits advantages from Hadoop MapReduce</a:t>
            </a:r>
            <a:endParaRPr lang="zh-CN" altLang="en-US" b="1">
              <a:solidFill>
                <a:srgbClr val="C0000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  <a:sym typeface="+mn-ea"/>
              </a:rPr>
              <a:t>Spark enabl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es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 faster computational processing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In Hadoop, </a:t>
            </a:r>
            <a:r>
              <a:rPr lang="zh-CN" altLang="en-US" b="1"/>
              <a:t>intermediate</a:t>
            </a:r>
            <a:r>
              <a:rPr lang="zh-CN" altLang="en-US">
                <a:sym typeface="+mn-ea"/>
              </a:rPr>
              <a:t> </a:t>
            </a:r>
            <a:r>
              <a:rPr lang="zh-CN" altLang="en-US" b="1">
                <a:sym typeface="+mn-ea"/>
              </a:rPr>
              <a:t>data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/>
              <a:t>stored in HDFS</a:t>
            </a:r>
            <a:r>
              <a:rPr lang="zh-CN" altLang="en-US"/>
              <a:t>, </a:t>
            </a:r>
            <a:endParaRPr lang="zh-CN" altLang="en-US"/>
          </a:p>
          <a:p>
            <a:r>
              <a:rPr lang="zh-CN" altLang="en-US">
                <a:sym typeface="+mn-ea"/>
              </a:rPr>
              <a:t>In</a:t>
            </a:r>
            <a:r>
              <a:rPr lang="zh-CN" altLang="en-US"/>
              <a:t> Spark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zh-CN" altLang="en-US" b="1"/>
              <a:t>processes can retain intermediate data </a:t>
            </a: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5666105" y="5594350"/>
            <a:ext cx="215900" cy="321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5400000">
            <a:off x="8768080" y="4828540"/>
            <a:ext cx="215900" cy="321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5728970" y="1083310"/>
            <a:ext cx="543560" cy="2298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5"/>
            </p:custDataLst>
          </p:nvPr>
        </p:nvSpPr>
        <p:spPr>
          <a:xfrm>
            <a:off x="5990590" y="787400"/>
            <a:ext cx="5789295" cy="566293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 Environment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Choice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- Data Structure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91160" y="3321050"/>
            <a:ext cx="11083925" cy="3129280"/>
            <a:chOff x="616" y="1586"/>
            <a:chExt cx="17455" cy="4928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16" y="1586"/>
              <a:ext cx="8559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RDD: Resilient Distributed Datase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9475" y="1586"/>
              <a:ext cx="8559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DataFrame: Higher-level abstraction upon RDD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5"/>
              </p:custDataLst>
            </p:nvPr>
          </p:nvSpPr>
          <p:spPr>
            <a:xfrm>
              <a:off x="1038" y="2534"/>
              <a:ext cx="7716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Lower-level</a:t>
              </a:r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 </a:t>
              </a:r>
              <a:r>
                <a:rPr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Fundamental rule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and core concept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1039" y="3606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For F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lexible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data handling  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616" y="2381"/>
              <a:ext cx="8596" cy="408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b" anchorCtr="0"/>
            <a:p>
              <a:pPr algn="ctr"/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Provides an abstract view and basic implementation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" name="右箭头 2"/>
            <p:cNvSpPr/>
            <p:nvPr>
              <p:custDataLst>
                <p:tags r:id="rId8"/>
              </p:custDataLst>
            </p:nvPr>
          </p:nvSpPr>
          <p:spPr>
            <a:xfrm>
              <a:off x="9022" y="1706"/>
              <a:ext cx="856" cy="36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9"/>
              </p:custDataLst>
            </p:nvPr>
          </p:nvSpPr>
          <p:spPr>
            <a:xfrm>
              <a:off x="1039" y="4678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Ideal for more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intricate &amp; flexible data processing 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9897" y="2534"/>
              <a:ext cx="7716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Higher-level</a:t>
              </a:r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 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chema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etadata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upon 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RDD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1"/>
              </p:custDataLst>
            </p:nvPr>
          </p:nvSpPr>
          <p:spPr>
            <a:xfrm>
              <a:off x="9898" y="3606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Also for S</a:t>
              </a:r>
              <a:r>
                <a:rPr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tructured</a:t>
              </a:r>
              <a:r>
                <a:rPr lang="en-US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data handling</a:t>
              </a:r>
              <a:endParaRPr lang="en-US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2"/>
              </p:custDataLst>
            </p:nvPr>
          </p:nvSpPr>
          <p:spPr>
            <a:xfrm>
              <a:off x="9898" y="4678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Ideal for structured data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&amp; high-performance computing</a:t>
              </a:r>
              <a:endPara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3"/>
              </p:custDataLst>
            </p:nvPr>
          </p:nvSpPr>
          <p:spPr>
            <a:xfrm>
              <a:off x="9475" y="2380"/>
              <a:ext cx="8596" cy="41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b" anchorCtr="0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Offers optimized query plans and columnar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storage 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for enhanced efficiency</a:t>
              </a:r>
              <a:endPara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391160" y="964565"/>
            <a:ext cx="11083925" cy="20580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b="1"/>
              <a:t>Core Abstractions </a:t>
            </a:r>
            <a:r>
              <a:rPr lang="en-US" altLang="zh-CN" b="1"/>
              <a:t>of SPARK: </a:t>
            </a:r>
            <a:r>
              <a:rPr lang="zh-CN" altLang="en-US" b="1">
                <a:solidFill>
                  <a:srgbClr val="C00000"/>
                </a:solidFill>
              </a:rPr>
              <a:t>[Two major virtualizations - Processing Virtualization + Storage Virtualization]</a:t>
            </a:r>
            <a:endParaRPr lang="zh-CN" altLang="en-US" b="1">
              <a:solidFill>
                <a:srgbClr val="C00000"/>
              </a:solidFill>
            </a:endParaRPr>
          </a:p>
          <a:p>
            <a:endParaRPr lang="zh-CN" altLang="en-US"/>
          </a:p>
          <a:p>
            <a:r>
              <a:rPr lang="en-US" altLang="zh-CN" b="1">
                <a:solidFill>
                  <a:srgbClr val="C00000"/>
                </a:solidFill>
              </a:rPr>
              <a:t>1. </a:t>
            </a:r>
            <a:r>
              <a:rPr lang="zh-CN" altLang="en-US" b="1">
                <a:solidFill>
                  <a:srgbClr val="C00000"/>
                </a:solidFill>
              </a:rPr>
              <a:t>Distributed</a:t>
            </a:r>
            <a:r>
              <a:rPr lang="en-US" altLang="zh-CN" b="1">
                <a:solidFill>
                  <a:srgbClr val="C00000"/>
                </a:solidFill>
              </a:rPr>
              <a:t>(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Processing Virtualization</a:t>
            </a:r>
            <a:r>
              <a:rPr lang="en-US" altLang="zh-CN" b="1">
                <a:solidFill>
                  <a:srgbClr val="C00000"/>
                </a:solidFill>
              </a:rPr>
              <a:t>)</a:t>
            </a:r>
            <a:r>
              <a:rPr lang="zh-CN" altLang="en-US">
                <a:solidFill>
                  <a:srgbClr val="C00000"/>
                </a:solidFill>
              </a:rPr>
              <a:t>:</a:t>
            </a:r>
            <a:r>
              <a:rPr lang="zh-CN" altLang="en-US" b="1">
                <a:solidFill>
                  <a:srgbClr val="C00000"/>
                </a:solidFill>
              </a:rPr>
              <a:t> </a:t>
            </a:r>
            <a:endParaRPr lang="zh-CN" altLang="en-US" b="1">
              <a:solidFill>
                <a:srgbClr val="C00000"/>
              </a:solidFill>
            </a:endParaRPr>
          </a:p>
          <a:p>
            <a:pPr indent="457200"/>
            <a:r>
              <a:rPr lang="zh-CN" altLang="en-US" b="1"/>
              <a:t>Element Collection is </a:t>
            </a:r>
            <a:r>
              <a:rPr lang="zh-CN" altLang="en-US" b="1">
                <a:sym typeface="+mn-ea"/>
              </a:rPr>
              <a:t>multiple</a:t>
            </a:r>
            <a:r>
              <a:rPr lang="en-US" altLang="zh-CN" b="1">
                <a:sym typeface="+mn-ea"/>
              </a:rPr>
              <a:t>-</a:t>
            </a:r>
            <a:r>
              <a:rPr lang="zh-CN" altLang="en-US" b="1"/>
              <a:t>partitioned</a:t>
            </a:r>
            <a:r>
              <a:rPr lang="zh-CN" altLang="en-US"/>
              <a:t> allowing</a:t>
            </a:r>
            <a:r>
              <a:rPr lang="en-US" altLang="zh-CN"/>
              <a:t> </a:t>
            </a:r>
            <a:r>
              <a:rPr lang="zh-CN" altLang="en-US" b="1"/>
              <a:t>processed in parallel.</a:t>
            </a:r>
            <a:endParaRPr lang="zh-CN" altLang="en-US" b="1"/>
          </a:p>
          <a:p>
            <a:endParaRPr lang="zh-CN" altLang="en-US" b="1"/>
          </a:p>
          <a:p>
            <a:r>
              <a:rPr lang="en-US" altLang="zh-CN" b="1">
                <a:solidFill>
                  <a:srgbClr val="C00000"/>
                </a:solidFill>
              </a:rPr>
              <a:t>2. </a:t>
            </a:r>
            <a:r>
              <a:rPr lang="zh-CN" altLang="en-US" b="1">
                <a:solidFill>
                  <a:srgbClr val="C00000"/>
                </a:solidFill>
              </a:rPr>
              <a:t>Resilient</a:t>
            </a:r>
            <a:r>
              <a:rPr lang="en-US" altLang="zh-CN" b="1">
                <a:solidFill>
                  <a:srgbClr val="C00000"/>
                </a:solidFill>
              </a:rPr>
              <a:t>(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Storage Virtualization</a:t>
            </a:r>
            <a:r>
              <a:rPr lang="en-US" altLang="zh-CN" b="1">
                <a:solidFill>
                  <a:srgbClr val="C00000"/>
                </a:solidFill>
              </a:rPr>
              <a:t>)</a:t>
            </a:r>
            <a:r>
              <a:rPr lang="zh-CN" altLang="en-US">
                <a:solidFill>
                  <a:srgbClr val="C00000"/>
                </a:solidFill>
              </a:rPr>
              <a:t>:</a:t>
            </a:r>
            <a:endParaRPr lang="zh-CN" altLang="en-US">
              <a:solidFill>
                <a:srgbClr val="C00000"/>
              </a:solidFill>
            </a:endParaRPr>
          </a:p>
          <a:p>
            <a:pPr indent="457200"/>
            <a:r>
              <a:rPr lang="zh-CN" altLang="en-US"/>
              <a:t>By default, RDD data resides in memory</a:t>
            </a:r>
            <a:r>
              <a:rPr lang="en-US" altLang="zh-CN"/>
              <a:t>, </a:t>
            </a:r>
            <a:r>
              <a:rPr lang="zh-CN" altLang="en-US" b="1"/>
              <a:t>when memory insufficient,</a:t>
            </a:r>
            <a:r>
              <a:rPr lang="en-US" altLang="zh-CN" b="1"/>
              <a:t> </a:t>
            </a:r>
            <a:r>
              <a:rPr lang="zh-CN" altLang="en-US" b="1"/>
              <a:t>automatically to disk</a:t>
            </a: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30" name="右箭头 29"/>
          <p:cNvSpPr/>
          <p:nvPr>
            <p:custDataLst>
              <p:tags r:id="rId14"/>
            </p:custDataLst>
          </p:nvPr>
        </p:nvSpPr>
        <p:spPr>
          <a:xfrm rot="5400000">
            <a:off x="3000375" y="3011170"/>
            <a:ext cx="215900" cy="3213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99150" y="3251200"/>
            <a:ext cx="5789295" cy="319913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 Environment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Choice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- ML Tool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05155" y="1056005"/>
            <a:ext cx="11083925" cy="3517900"/>
            <a:chOff x="616" y="1355"/>
            <a:chExt cx="17455" cy="5540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16" y="1367"/>
              <a:ext cx="8559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SKLearn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9430" y="1355"/>
              <a:ext cx="8559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Spark MLLib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5"/>
              </p:custDataLst>
            </p:nvPr>
          </p:nvSpPr>
          <p:spPr>
            <a:xfrm>
              <a:off x="1001" y="2213"/>
              <a:ext cx="7716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Focuses on traditional,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single-machine ML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1002" y="3285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Python-centric,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 well-established in Py-ML community</a:t>
              </a:r>
              <a:endPara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616" y="2063"/>
              <a:ext cx="8596" cy="33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b" anchorCtr="0"/>
            <a:p>
              <a:pPr algn="ctr"/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1002" y="4357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Suitable for smaller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 datasets and research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9"/>
              </p:custDataLst>
            </p:nvPr>
          </p:nvSpPr>
          <p:spPr>
            <a:xfrm>
              <a:off x="9897" y="2212"/>
              <a:ext cx="7716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Focuses on distributed,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scalable ML for Big-data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9898" y="3284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Tight integration with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Spark ecosystem 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9898" y="4356"/>
              <a:ext cx="7750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Large-scale data processing and analysis</a:t>
              </a:r>
              <a:endPara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9475" y="2058"/>
              <a:ext cx="8596" cy="48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b" anchorCtr="0"/>
            <a:p>
              <a:pPr algn="ctr"/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The computing engine uses Spark</a:t>
              </a:r>
              <a:endPara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which means that all computing processes are implemented in a distributed manner</a:t>
              </a:r>
              <a:endPara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596900" y="5069840"/>
            <a:ext cx="543496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RDD: Resilient Distributed Datase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4"/>
            </p:custDataLst>
          </p:nvPr>
        </p:nvSpPr>
        <p:spPr>
          <a:xfrm>
            <a:off x="6222365" y="5069840"/>
            <a:ext cx="543496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DataFrame: Higher-level abstraction upon RDD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596900" y="5675630"/>
            <a:ext cx="543496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Spark MLLib: based mainly on RDD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6222365" y="5675630"/>
            <a:ext cx="543496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Spark ML: Based mainly on DataFrame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右箭头 27"/>
          <p:cNvSpPr/>
          <p:nvPr>
            <p:custDataLst>
              <p:tags r:id="rId17"/>
            </p:custDataLst>
          </p:nvPr>
        </p:nvSpPr>
        <p:spPr>
          <a:xfrm>
            <a:off x="5934710" y="5751830"/>
            <a:ext cx="543560" cy="2298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596900" y="3763010"/>
            <a:ext cx="5466715" cy="870585"/>
            <a:chOff x="1110" y="6998"/>
            <a:chExt cx="16701" cy="3103"/>
          </a:xfrm>
        </p:grpSpPr>
        <p:grpSp>
          <p:nvGrpSpPr>
            <p:cNvPr id="43" name="组合 42"/>
            <p:cNvGrpSpPr/>
            <p:nvPr/>
          </p:nvGrpSpPr>
          <p:grpSpPr>
            <a:xfrm>
              <a:off x="1398" y="7186"/>
              <a:ext cx="15703" cy="2266"/>
              <a:chOff x="526" y="4626"/>
              <a:chExt cx="15703" cy="226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277" y="5542"/>
                <a:ext cx="12873" cy="1132"/>
                <a:chOff x="2277" y="5542"/>
                <a:chExt cx="12873" cy="1132"/>
              </a:xfrm>
              <a:solidFill>
                <a:schemeClr val="bg2"/>
              </a:solidFill>
            </p:grpSpPr>
            <p:sp>
              <p:nvSpPr>
                <p:cNvPr id="50" name="直角上箭头 49"/>
                <p:cNvSpPr/>
                <p:nvPr>
                  <p:custDataLst>
                    <p:tags r:id="rId18"/>
                  </p:custDataLst>
                </p:nvPr>
              </p:nvSpPr>
              <p:spPr>
                <a:xfrm rot="5400000">
                  <a:off x="8105" y="-286"/>
                  <a:ext cx="1095" cy="12751"/>
                </a:xfrm>
                <a:prstGeom prst="bentUpArrow">
                  <a:avLst>
                    <a:gd name="adj1" fmla="val 25000"/>
                    <a:gd name="adj2" fmla="val 8995"/>
                    <a:gd name="adj3" fmla="val 20091"/>
                  </a:avLst>
                </a:prstGeom>
                <a:grp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800"/>
                </a:p>
              </p:txBody>
            </p:sp>
            <p:sp>
              <p:nvSpPr>
                <p:cNvPr id="51" name="上箭头 50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4660" y="5728"/>
                  <a:ext cx="490" cy="946"/>
                </a:xfrm>
                <a:prstGeom prst="upArrow">
                  <a:avLst/>
                </a:prstGeom>
                <a:grp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800"/>
                </a:p>
              </p:txBody>
            </p:sp>
          </p:grpSp>
          <p:sp>
            <p:nvSpPr>
              <p:cNvPr id="52" name="矩形 51"/>
              <p:cNvSpPr/>
              <p:nvPr>
                <p:custDataLst>
                  <p:tags r:id="rId20"/>
                </p:custDataLst>
              </p:nvPr>
            </p:nvSpPr>
            <p:spPr>
              <a:xfrm>
                <a:off x="13636" y="4648"/>
                <a:ext cx="2593" cy="11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Result Convergence</a:t>
                </a:r>
                <a:endParaRPr lang="en-US" sz="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>
                <p:custDataLst>
                  <p:tags r:id="rId21"/>
                </p:custDataLst>
              </p:nvPr>
            </p:nvSpPr>
            <p:spPr>
              <a:xfrm>
                <a:off x="526" y="4648"/>
                <a:ext cx="3810" cy="11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</a:t>
                </a:r>
                <a:r>
                  <a:rPr lang="zh-CN" altLang="en-US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ig roblems </a:t>
                </a:r>
                <a:endParaRPr lang="zh-CN" altLang="en-US" sz="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4336" y="4648"/>
                <a:ext cx="2771" cy="1079"/>
                <a:chOff x="4336" y="4648"/>
                <a:chExt cx="5372" cy="1079"/>
              </a:xfrm>
            </p:grpSpPr>
            <p:sp>
              <p:nvSpPr>
                <p:cNvPr id="55" name="右箭头 54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336" y="4936"/>
                  <a:ext cx="5372" cy="526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800"/>
                </a:p>
              </p:txBody>
            </p:sp>
            <p:sp>
              <p:nvSpPr>
                <p:cNvPr id="56" name="矩形 55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4695" y="4648"/>
                  <a:ext cx="4189" cy="1079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8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decomposed </a:t>
                  </a:r>
                  <a:endParaRPr lang="zh-CN" altLang="en-US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  <a:p>
                  <a:pPr algn="ctr"/>
                  <a:r>
                    <a:rPr lang="zh-CN" altLang="en-US" sz="8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into</a:t>
                  </a:r>
                  <a:r>
                    <a:rPr lang="en-US" altLang="zh-CN" sz="8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zh-CN" altLang="en-US" sz="8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many  </a:t>
                  </a:r>
                  <a:endParaRPr lang="zh-CN" altLang="en-US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57" name="矩形 56"/>
              <p:cNvSpPr/>
              <p:nvPr>
                <p:custDataLst>
                  <p:tags r:id="rId24"/>
                </p:custDataLst>
              </p:nvPr>
            </p:nvSpPr>
            <p:spPr>
              <a:xfrm>
                <a:off x="7107" y="4626"/>
                <a:ext cx="3810" cy="11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R</a:t>
                </a:r>
                <a:r>
                  <a:rPr lang="zh-CN" altLang="en-US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elatively </a:t>
                </a:r>
                <a:r>
                  <a:rPr lang="en-US" altLang="zh-CN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I</a:t>
                </a:r>
                <a:r>
                  <a:rPr lang="zh-CN" altLang="en-US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ndependent</a:t>
                </a:r>
                <a:endParaRPr lang="zh-CN" altLang="en-US" sz="8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pPr algn="ctr"/>
                <a:r>
                  <a:rPr lang="en-US" altLang="zh-CN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S</a:t>
                </a:r>
                <a:r>
                  <a:rPr lang="zh-CN" altLang="en-US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ub </a:t>
                </a:r>
                <a:r>
                  <a:rPr lang="en-US" altLang="zh-CN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P</a:t>
                </a:r>
                <a:r>
                  <a:rPr lang="zh-CN" altLang="en-US" sz="800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roblems</a:t>
                </a:r>
                <a:endParaRPr lang="zh-CN" altLang="en-US" sz="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10885" y="4648"/>
                <a:ext cx="2771" cy="1079"/>
                <a:chOff x="4336" y="4648"/>
                <a:chExt cx="5372" cy="1079"/>
              </a:xfrm>
            </p:grpSpPr>
            <p:sp>
              <p:nvSpPr>
                <p:cNvPr id="59" name="右箭头 58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336" y="4936"/>
                  <a:ext cx="5372" cy="526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800"/>
                </a:p>
              </p:txBody>
            </p:sp>
            <p:sp>
              <p:nvSpPr>
                <p:cNvPr id="60" name="矩形 59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4695" y="4648"/>
                  <a:ext cx="4189" cy="1079"/>
                </a:xfrm>
                <a:prstGeom prst="rect">
                  <a:avLst/>
                </a:prstGeom>
              </p:spPr>
              <p:style>
                <a:lnRef idx="0">
                  <a:srgbClr val="FFFFFF"/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zh-CN" altLang="en-US" sz="8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processed in parallel</a:t>
                  </a:r>
                  <a:r>
                    <a:rPr lang="en-US" altLang="zh-CN" sz="800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endParaRPr lang="en-US" altLang="zh-CN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61" name="矩形 60"/>
              <p:cNvSpPr/>
              <p:nvPr>
                <p:custDataLst>
                  <p:tags r:id="rId27"/>
                </p:custDataLst>
              </p:nvPr>
            </p:nvSpPr>
            <p:spPr>
              <a:xfrm>
                <a:off x="5455" y="6153"/>
                <a:ext cx="6552" cy="73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big problems </a:t>
                </a:r>
                <a:r>
                  <a:rPr lang="en-US" altLang="zh-CN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have </a:t>
                </a:r>
                <a:r>
                  <a:rPr lang="zh-CN" altLang="en-US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also </a:t>
                </a:r>
                <a:r>
                  <a:rPr lang="en-US" altLang="zh-CN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been </a:t>
                </a:r>
                <a:r>
                  <a:rPr lang="zh-CN" altLang="en-US" sz="80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solved</a:t>
                </a:r>
                <a:endParaRPr lang="zh-CN" altLang="en-US" sz="8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62" name="矩形 61"/>
            <p:cNvSpPr/>
            <p:nvPr>
              <p:custDataLst>
                <p:tags r:id="rId28"/>
              </p:custDataLst>
            </p:nvPr>
          </p:nvSpPr>
          <p:spPr>
            <a:xfrm>
              <a:off x="1110" y="6998"/>
              <a:ext cx="16701" cy="3081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1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29"/>
              </p:custDataLst>
            </p:nvPr>
          </p:nvSpPr>
          <p:spPr>
            <a:xfrm>
              <a:off x="1110" y="9277"/>
              <a:ext cx="4633" cy="8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9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Divide</a:t>
              </a:r>
              <a:r>
                <a:rPr lang="en-US" altLang="zh-CN" sz="9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-</a:t>
              </a:r>
              <a:r>
                <a:rPr lang="zh-CN" altLang="en-US" sz="9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Conque</a:t>
              </a:r>
              <a:r>
                <a:rPr lang="en-US" altLang="zh-CN" sz="9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-Merge</a:t>
              </a:r>
              <a:endParaRPr lang="en-US" altLang="zh-CN" sz="9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64" name="右箭头 63"/>
          <p:cNvSpPr/>
          <p:nvPr>
            <p:custDataLst>
              <p:tags r:id="rId30"/>
            </p:custDataLst>
          </p:nvPr>
        </p:nvSpPr>
        <p:spPr>
          <a:xfrm>
            <a:off x="5934710" y="5169535"/>
            <a:ext cx="543560" cy="2298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1"/>
            </p:custDataLst>
          </p:nvPr>
        </p:nvSpPr>
        <p:spPr>
          <a:xfrm>
            <a:off x="6146800" y="787400"/>
            <a:ext cx="5633085" cy="402971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32"/>
            </p:custDataLst>
          </p:nvPr>
        </p:nvSpPr>
        <p:spPr>
          <a:xfrm>
            <a:off x="6147435" y="4945380"/>
            <a:ext cx="5633085" cy="135763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8809990" y="4619625"/>
            <a:ext cx="381000" cy="405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5464810" y="3429000"/>
            <a:ext cx="6468745" cy="2830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Environment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-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Dataproc+Py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Spark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0515" y="1162685"/>
            <a:ext cx="11640185" cy="498665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p>
            <a:r>
              <a:rPr lang="zh-CN" altLang="en-US" sz="2400">
                <a:sym typeface="+mn-ea"/>
              </a:rPr>
              <a:t>Why PySpark?</a:t>
            </a:r>
            <a:endParaRPr lang="zh-CN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sym typeface="+mn-ea"/>
              </a:rPr>
              <a:t>Why Cloud Dataproc?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397510" y="5358765"/>
            <a:ext cx="5046980" cy="697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A</a:t>
            </a:r>
            <a:r>
              <a:rPr lang="zh-CN" altLang="en-US" sz="2000">
                <a:sym typeface="+mn-ea"/>
              </a:rPr>
              <a:t>utoscaling policies to add worker nodes automatically</a:t>
            </a:r>
            <a:r>
              <a:rPr lang="en-US" altLang="zh-CN" sz="2000">
                <a:sym typeface="+mn-ea"/>
              </a:rPr>
              <a:t>.</a:t>
            </a:r>
            <a:endParaRPr lang="en-US" altLang="zh-CN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397510" y="4144010"/>
            <a:ext cx="5048250" cy="10941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E</a:t>
            </a:r>
            <a:r>
              <a:rPr lang="zh-CN" altLang="en-US" sz="2000">
                <a:sym typeface="+mn-ea"/>
              </a:rPr>
              <a:t>asy</a:t>
            </a:r>
            <a:r>
              <a:rPr lang="en-US" altLang="zh-CN" sz="2000">
                <a:sym typeface="+mn-ea"/>
              </a:rPr>
              <a:t> to </a:t>
            </a:r>
            <a:r>
              <a:rPr lang="zh-CN" altLang="en-US" sz="2000">
                <a:sym typeface="+mn-ea"/>
              </a:rPr>
              <a:t>spin up a Spark cluster</a:t>
            </a:r>
            <a:r>
              <a:rPr lang="en-US" altLang="zh-CN" sz="2000">
                <a:sym typeface="+mn-ea"/>
              </a:rPr>
              <a:t>.</a:t>
            </a:r>
            <a:endParaRPr lang="en-US" altLang="zh-CN" sz="200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>
                <a:sym typeface="+mn-ea"/>
              </a:rPr>
              <a:t>Simple to a</a:t>
            </a:r>
            <a:r>
              <a:rPr lang="zh-CN" altLang="en-US" sz="2000">
                <a:sym typeface="+mn-ea"/>
              </a:rPr>
              <a:t>dd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worker nodes after a cluster has been instantiated.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97510" y="1595755"/>
            <a:ext cx="6640195" cy="13201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PySpark 3.0.0 has seen major updates in the MLlib package making it easier to work with in comparison to versions 2.x.</a:t>
            </a:r>
            <a:endParaRPr lang="zh-CN" altLang="en-US" sz="2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397510" y="3590290"/>
            <a:ext cx="5048250" cy="4330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PySpark is pre-installed.</a:t>
            </a:r>
            <a:endParaRPr lang="zh-CN" altLang="en-US"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1" name="图片 20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13675" y="1235710"/>
            <a:ext cx="3327400" cy="2284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 Environment - Dataproc+PySpark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894" y="1318579"/>
            <a:ext cx="2588471" cy="2088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8" y="1318579"/>
            <a:ext cx="4504355" cy="20662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3718" y="917915"/>
            <a:ext cx="629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 Cloud </a:t>
            </a:r>
            <a:r>
              <a:rPr lang="en-US" altLang="zh-CN" sz="2000" b="1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Dataproc</a:t>
            </a: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Setup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6894" y="918469"/>
            <a:ext cx="629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 Create A </a:t>
            </a:r>
            <a:r>
              <a:rPr lang="en-US" altLang="zh-CN" sz="2000" b="1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Dataproc</a:t>
            </a: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Cluster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5" name="图片 1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894" y="4001363"/>
            <a:ext cx="4299653" cy="202836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716894" y="3600699"/>
            <a:ext cx="629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4. Submit a Spark Job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3718" y="3601253"/>
            <a:ext cx="62932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Cloud Storage Setup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1" name="图片 20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18" y="4000255"/>
            <a:ext cx="3236612" cy="2028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2.2 Data - Data Load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51765" y="954405"/>
            <a:ext cx="5460365" cy="1488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l" fontAlgn="t"/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Basic Data Series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 </a:t>
            </a:r>
            <a:r>
              <a:rPr lang="zh-CN" altLang="en-US" b="1">
                <a:sym typeface="+mn-ea"/>
              </a:rPr>
              <a:t>ratings.csv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fontAlgn="t"/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Mainly-dependent information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: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b="1">
                <a:sym typeface="+mn-ea"/>
              </a:rPr>
              <a:t>movies.csv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 fontAlgn="t"/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Auxiliary information: </a:t>
            </a:r>
            <a:r>
              <a:rPr lang="zh-CN" altLang="en-US" b="1">
                <a:sym typeface="+mn-ea"/>
              </a:rPr>
              <a:t>tags.csv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 </a:t>
            </a:r>
            <a:r>
              <a:rPr lang="zh-CN" altLang="en-US">
                <a:sym typeface="+mn-ea"/>
              </a:rPr>
              <a:t>links.csv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zh-CN" altLang="en-US">
                <a:sym typeface="+mn-ea"/>
              </a:rPr>
              <a:t>genome-tags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zh-CN" altLang="en-US">
                <a:sym typeface="+mn-ea"/>
              </a:rPr>
              <a:t>genome-scores.csv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6684517" y="3342258"/>
            <a:ext cx="4153535" cy="229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ym typeface="+mn-ea"/>
              </a:rPr>
              <a:t>movies.csv</a:t>
            </a:r>
            <a:endParaRPr lang="zh-CN" altLang="en-US" sz="1400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7329170" y="1983930"/>
            <a:ext cx="3435350" cy="229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sym typeface="+mn-ea"/>
              </a:rPr>
              <a:t>tags.csv</a:t>
            </a:r>
            <a:endParaRPr lang="zh-CN" altLang="en-US" sz="1400" b="1"/>
          </a:p>
        </p:txBody>
      </p:sp>
      <p:sp>
        <p:nvSpPr>
          <p:cNvPr id="47" name="矩形 46"/>
          <p:cNvSpPr/>
          <p:nvPr>
            <p:custDataLst>
              <p:tags r:id="rId6"/>
            </p:custDataLst>
          </p:nvPr>
        </p:nvSpPr>
        <p:spPr>
          <a:xfrm>
            <a:off x="5764690" y="4794884"/>
            <a:ext cx="3128957" cy="22796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ym typeface="+mn-ea"/>
              </a:rPr>
              <a:t>genome-tags.csv</a:t>
            </a:r>
            <a:endParaRPr lang="en-US" altLang="en-US" sz="12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0" name="矩形 49"/>
          <p:cNvSpPr/>
          <p:nvPr>
            <p:custDataLst>
              <p:tags r:id="rId7"/>
            </p:custDataLst>
          </p:nvPr>
        </p:nvSpPr>
        <p:spPr>
          <a:xfrm>
            <a:off x="6573886" y="6124575"/>
            <a:ext cx="4372385" cy="2073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ym typeface="+mn-ea"/>
              </a:rPr>
              <a:t>links.csv</a:t>
            </a:r>
            <a:endParaRPr lang="en-US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53" name="矩形 52"/>
          <p:cNvSpPr/>
          <p:nvPr>
            <p:custDataLst>
              <p:tags r:id="rId8"/>
            </p:custDataLst>
          </p:nvPr>
        </p:nvSpPr>
        <p:spPr>
          <a:xfrm>
            <a:off x="9325516" y="4794884"/>
            <a:ext cx="2563028" cy="227966"/>
          </a:xfrm>
          <a:prstGeom prst="rect">
            <a:avLst/>
          </a:prstGeom>
          <a:ln w="12700"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ym typeface="+mn-ea"/>
              </a:rPr>
              <a:t> genome-scores.csv</a:t>
            </a:r>
            <a:endParaRPr lang="en-US" altLang="en-US" sz="12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5260" y="2665095"/>
            <a:ext cx="5228590" cy="3248025"/>
            <a:chOff x="239" y="1456"/>
            <a:chExt cx="8234" cy="5115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099" y="1668"/>
              <a:ext cx="4440" cy="124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9" y="3126"/>
              <a:ext cx="7680" cy="2532"/>
            </a:xfrm>
            <a:prstGeom prst="rect">
              <a:avLst/>
            </a:prstGeom>
          </p:spPr>
        </p:pic>
        <p:sp>
          <p:nvSpPr>
            <p:cNvPr id="10" name="矩形 9"/>
            <p:cNvSpPr/>
            <p:nvPr>
              <p:custDataLst>
                <p:tags r:id="rId13"/>
              </p:custDataLst>
            </p:nvPr>
          </p:nvSpPr>
          <p:spPr>
            <a:xfrm>
              <a:off x="239" y="1456"/>
              <a:ext cx="8233" cy="4509"/>
            </a:xfrm>
            <a:prstGeom prst="rect">
              <a:avLst/>
            </a:prstGeom>
            <a:ln w="38100">
              <a:solidFill>
                <a:srgbClr val="D7A8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lvl="0" algn="ctr"/>
              <a:endPara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4"/>
              </p:custDataLst>
            </p:nvPr>
          </p:nvSpPr>
          <p:spPr>
            <a:xfrm>
              <a:off x="239" y="6181"/>
              <a:ext cx="8234" cy="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sym typeface="+mn-ea"/>
                </a:rPr>
                <a:t>ratings.csv</a:t>
              </a:r>
              <a:endParaRPr lang="zh-CN" altLang="en-US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4517" y="2761090"/>
            <a:ext cx="4151122" cy="54798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9170" y="1117708"/>
            <a:ext cx="3435350" cy="85322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64691" y="3940945"/>
            <a:ext cx="3128957" cy="84928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25516" y="3936543"/>
            <a:ext cx="2563028" cy="84928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73886" y="5159955"/>
            <a:ext cx="4372385" cy="946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2.2 Data - EDA and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Preprocessing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28995" y="954405"/>
            <a:ext cx="5817235" cy="2392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79765" y="3464560"/>
            <a:ext cx="3466465" cy="21088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4795" y="2912110"/>
            <a:ext cx="5301615" cy="269303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264795" y="5702300"/>
            <a:ext cx="5301615" cy="51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Title include Movies’ Age Information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7923530" y="5607685"/>
            <a:ext cx="4042410" cy="651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Genre has a certain amount of variation 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the average rating.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17870" y="3549650"/>
            <a:ext cx="1923415" cy="271018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185420" y="1143635"/>
            <a:ext cx="5460365" cy="1488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p>
            <a:pPr algn="l" fontAlgn="t"/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Basic Data Series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 </a:t>
            </a:r>
            <a:r>
              <a:rPr lang="zh-CN" altLang="en-US" b="1">
                <a:sym typeface="+mn-ea"/>
              </a:rPr>
              <a:t>ratings.csv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fontAlgn="t"/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Mainly-dependent information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: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b="1">
                <a:sym typeface="+mn-ea"/>
              </a:rPr>
              <a:t>movies.csv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l" fontAlgn="t"/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Auxiliary information: </a:t>
            </a:r>
            <a:r>
              <a:rPr lang="zh-CN" altLang="en-US" b="1">
                <a:sym typeface="+mn-ea"/>
              </a:rPr>
              <a:t>tags.csv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 </a:t>
            </a:r>
            <a:r>
              <a:rPr lang="zh-CN" altLang="en-US">
                <a:sym typeface="+mn-ea"/>
              </a:rPr>
              <a:t>links.csv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zh-CN" altLang="en-US">
                <a:sym typeface="+mn-ea"/>
              </a:rPr>
              <a:t>genome-tags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zh-CN" altLang="en-US">
                <a:sym typeface="+mn-ea"/>
              </a:rPr>
              <a:t>genome-scores.csv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2.2 Data - Top 5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0" y="3496945"/>
            <a:ext cx="9768840" cy="2438400"/>
          </a:xfrm>
          <a:prstGeom prst="rect">
            <a:avLst/>
          </a:prstGeom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06170" y="1135380"/>
            <a:ext cx="6096000" cy="19380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r>
              <a:rPr lang="zh-CN" altLang="en-US" sz="2400" b="1"/>
              <a:t>1. Calculate movie statistics information</a:t>
            </a:r>
            <a:endParaRPr lang="zh-CN" altLang="en-US" sz="2400" b="1"/>
          </a:p>
          <a:p>
            <a:r>
              <a:rPr lang="zh-CN" altLang="en-US" sz="2400" b="1"/>
              <a:t>2. Calculate the global average</a:t>
            </a:r>
            <a:endParaRPr lang="zh-CN" altLang="en-US" sz="2400" b="1"/>
          </a:p>
          <a:p>
            <a:r>
              <a:rPr lang="zh-CN" altLang="en-US" sz="2400" b="1"/>
              <a:t>3. Applying Bayesian averaging</a:t>
            </a:r>
            <a:endParaRPr lang="zh-CN" altLang="en-US" sz="2400" b="1"/>
          </a:p>
          <a:p>
            <a:r>
              <a:rPr lang="zh-CN" altLang="en-US" sz="2400" b="1"/>
              <a:t>4. Merge movie information</a:t>
            </a:r>
            <a:endParaRPr lang="zh-CN" altLang="en-US" sz="2400" b="1"/>
          </a:p>
          <a:p>
            <a:r>
              <a:rPr lang="zh-CN" altLang="en-US" sz="2400" b="1"/>
              <a:t>5. Sort and display results</a:t>
            </a:r>
            <a:endParaRPr lang="zh-CN" altLang="en-US" sz="2400" b="1"/>
          </a:p>
        </p:txBody>
      </p:sp>
      <p:sp>
        <p:nvSpPr>
          <p:cNvPr id="10" name="直角上箭头 9"/>
          <p:cNvSpPr/>
          <p:nvPr/>
        </p:nvSpPr>
        <p:spPr>
          <a:xfrm flipV="1">
            <a:off x="8105140" y="1741170"/>
            <a:ext cx="542925" cy="116649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From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Target to Pipeline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36525" y="1009015"/>
            <a:ext cx="11824970" cy="5267960"/>
            <a:chOff x="215" y="1589"/>
            <a:chExt cx="18622" cy="8296"/>
          </a:xfrm>
        </p:grpSpPr>
        <p:grpSp>
          <p:nvGrpSpPr>
            <p:cNvPr id="5" name="组合 4"/>
            <p:cNvGrpSpPr/>
            <p:nvPr/>
          </p:nvGrpSpPr>
          <p:grpSpPr>
            <a:xfrm>
              <a:off x="215" y="3770"/>
              <a:ext cx="18623" cy="1173"/>
              <a:chOff x="215" y="1390"/>
              <a:chExt cx="18623" cy="1173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363" y="1390"/>
                <a:ext cx="18475" cy="1173"/>
              </a:xfrm>
              <a:prstGeom prst="rect">
                <a:avLst/>
              </a:prstGeom>
              <a:solidFill>
                <a:srgbClr val="F2F3F9"/>
              </a:solidFill>
              <a:ln w="38100">
                <a:noFill/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lvl="0" indent="457200" algn="ctr" fontAlgn="auto">
                  <a:lnSpc>
                    <a:spcPct val="200000"/>
                  </a:lnSpc>
                  <a:buClrTx/>
                  <a:buSzTx/>
                  <a:buFontTx/>
                </a:pPr>
                <a:endParaRPr lang="en-US" altLang="zh-CN" sz="2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5" y="1517"/>
                <a:ext cx="18573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3200">
                    <a:solidFill>
                      <a:srgbClr val="035CAC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MovieLens</a:t>
                </a:r>
                <a:r>
                  <a:rPr lang="en-US" altLang="zh-CN" sz="32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: </a:t>
                </a:r>
                <a:r>
                  <a:rPr lang="en-US" altLang="zh-CN" sz="3200">
                    <a:solidFill>
                      <a:srgbClr val="A68037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Big-</a:t>
                </a:r>
                <a:r>
                  <a:rPr lang="zh-CN" altLang="en-US" sz="3200">
                    <a:solidFill>
                      <a:srgbClr val="A68037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Data</a:t>
                </a:r>
                <a:r>
                  <a:rPr lang="en-US" altLang="zh-CN" sz="32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3200">
                    <a:solidFill>
                      <a:srgbClr val="A68037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Recommendation-Analysis</a:t>
                </a:r>
                <a:r>
                  <a:rPr lang="en-US" altLang="zh-CN" sz="32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with </a:t>
                </a:r>
                <a:r>
                  <a:rPr lang="en-US" altLang="zh-CN" sz="3200">
                    <a:solidFill>
                      <a:srgbClr val="035CAC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Spark</a:t>
                </a:r>
                <a:endParaRPr lang="en-US" altLang="zh-CN" sz="3200">
                  <a:solidFill>
                    <a:srgbClr val="035CA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500" y="1589"/>
              <a:ext cx="15975" cy="8296"/>
              <a:chOff x="1500" y="1589"/>
              <a:chExt cx="15975" cy="8296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rcRect t="26052"/>
              <a:stretch>
                <a:fillRect/>
              </a:stretch>
            </p:blipFill>
            <p:spPr>
              <a:xfrm>
                <a:off x="4368" y="4913"/>
                <a:ext cx="10466" cy="4973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5911" y="8712"/>
                <a:ext cx="8006" cy="1077"/>
              </a:xfrm>
              <a:prstGeom prst="rect">
                <a:avLst/>
              </a:prstGeom>
              <a:noFill/>
              <a:ln w="19050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p>
                <a:pPr algn="ctr"/>
                <a:endPara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5887" y="6700"/>
                <a:ext cx="3508" cy="1793"/>
              </a:xfrm>
              <a:prstGeom prst="rect">
                <a:avLst/>
              </a:prstGeom>
              <a:noFill/>
              <a:ln w="19050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p>
                <a:pPr algn="ctr"/>
                <a:endPara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9"/>
                </p:custDataLst>
              </p:nvPr>
            </p:nvSpPr>
            <p:spPr>
              <a:xfrm>
                <a:off x="9452" y="6700"/>
                <a:ext cx="4454" cy="1793"/>
              </a:xfrm>
              <a:prstGeom prst="rect">
                <a:avLst/>
              </a:prstGeom>
              <a:noFill/>
              <a:ln w="19050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p>
                <a:pPr algn="ctr"/>
                <a:endPara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10"/>
                </p:custDataLst>
              </p:nvPr>
            </p:nvSpPr>
            <p:spPr>
              <a:xfrm>
                <a:off x="6599" y="5687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18" name="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6040" y="738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19" name="矩形 18"/>
              <p:cNvSpPr/>
              <p:nvPr>
                <p:custDataLst>
                  <p:tags r:id="rId12"/>
                </p:custDataLst>
              </p:nvPr>
            </p:nvSpPr>
            <p:spPr>
              <a:xfrm>
                <a:off x="9558" y="738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20" name="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40" y="929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5</a:t>
                </a:r>
                <a:endParaRPr lang="en-US" altLang="zh-CN"/>
              </a:p>
            </p:txBody>
          </p:sp>
          <p:cxnSp>
            <p:nvCxnSpPr>
              <p:cNvPr id="25" name="肘形连接符 24"/>
              <p:cNvCxnSpPr>
                <a:stCxn id="34" idx="1"/>
                <a:endCxn id="41" idx="1"/>
              </p:cNvCxnSpPr>
              <p:nvPr>
                <p:custDataLst>
                  <p:tags r:id="rId14"/>
                </p:custDataLst>
              </p:nvPr>
            </p:nvCxnSpPr>
            <p:spPr>
              <a:xfrm rot="10800000" flipH="1" flipV="1">
                <a:off x="1500" y="4319"/>
                <a:ext cx="4789" cy="1599"/>
              </a:xfrm>
              <a:prstGeom prst="bentConnector3">
                <a:avLst>
                  <a:gd name="adj1" fmla="val -7830"/>
                </a:avLst>
              </a:prstGeom>
              <a:ln w="28575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54" y="3823"/>
                <a:ext cx="2324" cy="994"/>
              </a:xfrm>
              <a:prstGeom prst="rect">
                <a:avLst/>
              </a:prstGeom>
              <a:noFill/>
              <a:ln w="28575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16"/>
                </p:custDataLst>
              </p:nvPr>
            </p:nvSpPr>
            <p:spPr>
              <a:xfrm>
                <a:off x="7386" y="3823"/>
                <a:ext cx="7103" cy="994"/>
              </a:xfrm>
              <a:prstGeom prst="rect">
                <a:avLst/>
              </a:prstGeom>
              <a:noFill/>
              <a:ln w="28575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cxnSp>
            <p:nvCxnSpPr>
              <p:cNvPr id="29" name="肘形连接符 28"/>
              <p:cNvCxnSpPr>
                <a:stCxn id="33" idx="3"/>
                <a:endCxn id="41" idx="3"/>
              </p:cNvCxnSpPr>
              <p:nvPr>
                <p:custDataLst>
                  <p:tags r:id="rId17"/>
                </p:custDataLst>
              </p:nvPr>
            </p:nvCxnSpPr>
            <p:spPr>
              <a:xfrm flipH="1">
                <a:off x="12832" y="4333"/>
                <a:ext cx="4643" cy="1585"/>
              </a:xfrm>
              <a:prstGeom prst="bentConnector3">
                <a:avLst>
                  <a:gd name="adj1" fmla="val -8077"/>
                </a:avLst>
              </a:prstGeom>
              <a:ln w="28575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3" name="矩形 3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5759" y="3836"/>
                <a:ext cx="1716" cy="994"/>
              </a:xfrm>
              <a:prstGeom prst="rect">
                <a:avLst/>
              </a:prstGeom>
              <a:noFill/>
              <a:ln w="28575">
                <a:solidFill>
                  <a:srgbClr val="035CA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500" y="3822"/>
                <a:ext cx="3262" cy="994"/>
              </a:xfrm>
              <a:prstGeom prst="rect">
                <a:avLst/>
              </a:prstGeom>
              <a:noFill/>
              <a:ln w="28575">
                <a:solidFill>
                  <a:srgbClr val="035CA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cxnSp>
            <p:nvCxnSpPr>
              <p:cNvPr id="35" name="肘形连接符 34"/>
              <p:cNvCxnSpPr>
                <a:stCxn id="30" idx="2"/>
                <a:endCxn id="13" idx="0"/>
              </p:cNvCxnSpPr>
              <p:nvPr>
                <p:custDataLst>
                  <p:tags r:id="rId20"/>
                </p:custDataLst>
              </p:nvPr>
            </p:nvCxnSpPr>
            <p:spPr>
              <a:xfrm rot="5400000" flipV="1">
                <a:off x="5937" y="4996"/>
                <a:ext cx="1883" cy="1525"/>
              </a:xfrm>
              <a:prstGeom prst="bentConnector3">
                <a:avLst>
                  <a:gd name="adj1" fmla="val 26287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28" idx="2"/>
                <a:endCxn id="14" idx="0"/>
              </p:cNvCxnSpPr>
              <p:nvPr>
                <p:custDataLst>
                  <p:tags r:id="rId21"/>
                </p:custDataLst>
              </p:nvPr>
            </p:nvCxnSpPr>
            <p:spPr>
              <a:xfrm rot="5400000" flipV="1">
                <a:off x="10367" y="5388"/>
                <a:ext cx="1883" cy="741"/>
              </a:xfrm>
              <a:prstGeom prst="bentConnector3">
                <a:avLst>
                  <a:gd name="adj1" fmla="val 27881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肘形连接符 36"/>
              <p:cNvCxnSpPr/>
              <p:nvPr>
                <p:custDataLst>
                  <p:tags r:id="rId22"/>
                </p:custDataLst>
              </p:nvPr>
            </p:nvCxnSpPr>
            <p:spPr>
              <a:xfrm rot="10800000" flipH="1" flipV="1">
                <a:off x="5887" y="7597"/>
                <a:ext cx="24" cy="1654"/>
              </a:xfrm>
              <a:prstGeom prst="bentConnector3">
                <a:avLst>
                  <a:gd name="adj1" fmla="val -1562500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肘形连接符 38"/>
              <p:cNvCxnSpPr>
                <a:stCxn id="14" idx="3"/>
                <a:endCxn id="12" idx="3"/>
              </p:cNvCxnSpPr>
              <p:nvPr>
                <p:custDataLst>
                  <p:tags r:id="rId23"/>
                </p:custDataLst>
              </p:nvPr>
            </p:nvCxnSpPr>
            <p:spPr>
              <a:xfrm>
                <a:off x="13906" y="7597"/>
                <a:ext cx="11" cy="1654"/>
              </a:xfrm>
              <a:prstGeom prst="bentConnector3">
                <a:avLst>
                  <a:gd name="adj1" fmla="val 3509091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>
                <p:custDataLst>
                  <p:tags r:id="rId24"/>
                </p:custDataLst>
              </p:nvPr>
            </p:nvSpPr>
            <p:spPr>
              <a:xfrm>
                <a:off x="6289" y="5473"/>
                <a:ext cx="6543" cy="890"/>
              </a:xfrm>
              <a:prstGeom prst="rect">
                <a:avLst/>
              </a:prstGeom>
              <a:noFill/>
              <a:ln w="28575">
                <a:solidFill>
                  <a:srgbClr val="035CA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6"/>
              <a:srcRect l="373" t="387" r="-373" b="67405"/>
              <a:stretch>
                <a:fillRect/>
              </a:stretch>
            </p:blipFill>
            <p:spPr>
              <a:xfrm>
                <a:off x="4396" y="1589"/>
                <a:ext cx="10466" cy="2166"/>
              </a:xfrm>
              <a:prstGeom prst="rect">
                <a:avLst/>
              </a:prstGeom>
            </p:spPr>
          </p:pic>
          <p:sp>
            <p:nvSpPr>
              <p:cNvPr id="45" name="矩形 44"/>
              <p:cNvSpPr/>
              <p:nvPr>
                <p:custDataLst>
                  <p:tags r:id="rId26"/>
                </p:custDataLst>
              </p:nvPr>
            </p:nvSpPr>
            <p:spPr>
              <a:xfrm>
                <a:off x="4780" y="215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1</a:t>
                </a:r>
                <a:endParaRPr lang="en-US" altLang="zh-CN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2902585" y="4124960"/>
            <a:ext cx="6593205" cy="2244090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318250" y="1855470"/>
            <a:ext cx="5469890" cy="3514090"/>
            <a:chOff x="9950" y="2922"/>
            <a:chExt cx="8614" cy="5534"/>
          </a:xfrm>
        </p:grpSpPr>
        <p:pic>
          <p:nvPicPr>
            <p:cNvPr id="31" name="图片 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950" y="2922"/>
              <a:ext cx="8614" cy="5535"/>
            </a:xfrm>
            <a:prstGeom prst="rect">
              <a:avLst/>
            </a:prstGeom>
          </p:spPr>
        </p:pic>
        <p:sp>
          <p:nvSpPr>
            <p:cNvPr id="9" name="矩形 8"/>
            <p:cNvSpPr/>
            <p:nvPr>
              <p:custDataLst>
                <p:tags r:id="rId3"/>
              </p:custDataLst>
            </p:nvPr>
          </p:nvSpPr>
          <p:spPr>
            <a:xfrm>
              <a:off x="11220" y="7644"/>
              <a:ext cx="6589" cy="735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4"/>
              </p:custDataLst>
            </p:nvPr>
          </p:nvSpPr>
          <p:spPr>
            <a:xfrm>
              <a:off x="11200" y="5741"/>
              <a:ext cx="2887" cy="1570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14134" y="5741"/>
              <a:ext cx="3666" cy="1570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274" y="3417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786" y="5001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2</a:t>
              </a:r>
              <a:endParaRPr lang="en-US" altLang="zh-CN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326" y="6397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3</a:t>
              </a:r>
              <a:endParaRPr lang="en-US" altLang="zh-CN"/>
            </a:p>
          </p:txBody>
        </p:sp>
        <p:sp>
          <p:nvSpPr>
            <p:cNvPr id="16" name="矩形 15"/>
            <p:cNvSpPr/>
            <p:nvPr/>
          </p:nvSpPr>
          <p:spPr>
            <a:xfrm>
              <a:off x="14222" y="6397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4</a:t>
              </a:r>
              <a:endParaRPr lang="en-US" altLang="zh-CN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26" y="7969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5</a:t>
              </a:r>
              <a:endParaRPr lang="en-US" altLang="zh-C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ea typeface="宋体" panose="02010600030101010101" pitchFamily="2" charset="-122"/>
              </a:rPr>
              <a:t>Outline</a:t>
            </a:r>
            <a:endParaRPr lang="en-US" altLang="zh-CN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4" name="TextBox 16"/>
          <p:cNvSpPr txBox="1"/>
          <p:nvPr>
            <p:custDataLst>
              <p:tags r:id="rId8"/>
            </p:custDataLst>
          </p:nvPr>
        </p:nvSpPr>
        <p:spPr>
          <a:xfrm>
            <a:off x="151765" y="1209675"/>
            <a:ext cx="6689090" cy="48926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</a:rPr>
              <a:t>1. Target -</a:t>
            </a:r>
            <a:r>
              <a:rPr lang="en-US" sz="24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</a:rPr>
              <a:t> Two control experiments</a:t>
            </a: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 Basement - </a:t>
            </a:r>
            <a:r>
              <a:rPr sz="24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Environment</a:t>
            </a:r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+ Data</a:t>
            </a: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 Architecture -</a:t>
            </a:r>
            <a:r>
              <a:rPr lang="en-US" sz="24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Distributed vs. Centralized</a:t>
            </a: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</a:t>
            </a: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Methods - </a:t>
            </a:r>
            <a:r>
              <a:rPr lang="en-US" sz="24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Collaborative vs. Content-ML</a:t>
            </a:r>
            <a:endParaRPr lang="en-US" sz="2400" b="1" dirty="0">
              <a:solidFill>
                <a:srgbClr val="A68037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 </a:t>
            </a:r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Result - </a:t>
            </a:r>
            <a:r>
              <a:rPr lang="en-US" sz="24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Efficiency &amp; Accuracy</a:t>
            </a:r>
            <a:endParaRPr lang="en-US" sz="2400" b="1" dirty="0">
              <a:solidFill>
                <a:srgbClr val="A68037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 Architecture - Distributed vs. Centralized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 </a:t>
            </a:r>
            <a:r>
              <a: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on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Architecture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23900" y="1415415"/>
            <a:ext cx="4356100" cy="4272280"/>
            <a:chOff x="1140" y="2229"/>
            <a:chExt cx="6860" cy="6728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1140" y="2229"/>
              <a:ext cx="6860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Big-D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ata Situation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4"/>
              </p:custDataLst>
            </p:nvPr>
          </p:nvSpPr>
          <p:spPr>
            <a:xfrm>
              <a:off x="1152" y="2899"/>
              <a:ext cx="6836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How to improve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operational efficiency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?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5"/>
              </p:custDataLst>
            </p:nvPr>
          </p:nvSpPr>
          <p:spPr>
            <a:xfrm>
              <a:off x="1140" y="4175"/>
              <a:ext cx="6860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Architecture 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Selection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0" name="下箭头 69"/>
            <p:cNvSpPr/>
            <p:nvPr>
              <p:custDataLst>
                <p:tags r:id="rId6"/>
              </p:custDataLst>
            </p:nvPr>
          </p:nvSpPr>
          <p:spPr>
            <a:xfrm>
              <a:off x="4228" y="3702"/>
              <a:ext cx="684" cy="35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7"/>
              </p:custDataLst>
            </p:nvPr>
          </p:nvSpPr>
          <p:spPr>
            <a:xfrm>
              <a:off x="1170" y="4845"/>
              <a:ext cx="6800" cy="6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Distributed vs. Centralized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8"/>
              </p:custDataLst>
            </p:nvPr>
          </p:nvSpPr>
          <p:spPr>
            <a:xfrm>
              <a:off x="1140" y="6140"/>
              <a:ext cx="6860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Control Experiments - 1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6" name="下箭头 75"/>
            <p:cNvSpPr/>
            <p:nvPr>
              <p:custDataLst>
                <p:tags r:id="rId9"/>
              </p:custDataLst>
            </p:nvPr>
          </p:nvSpPr>
          <p:spPr>
            <a:xfrm>
              <a:off x="4228" y="5667"/>
              <a:ext cx="684" cy="35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10"/>
              </p:custDataLst>
            </p:nvPr>
          </p:nvSpPr>
          <p:spPr>
            <a:xfrm>
              <a:off x="1170" y="6911"/>
              <a:ext cx="6800" cy="11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</a:t>
              </a:r>
              <a:r>
                <a:rPr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ontrol method unchanged</a:t>
              </a:r>
              <a:endPara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</a:t>
              </a:r>
              <a:r>
                <a:rPr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nvestigate architecture</a:t>
              </a:r>
              <a:r>
                <a:rPr 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about </a:t>
              </a:r>
              <a:r>
                <a:rPr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efficiency</a:t>
              </a:r>
              <a:endPara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1"/>
              </p:custDataLst>
            </p:nvPr>
          </p:nvSpPr>
          <p:spPr>
            <a:xfrm>
              <a:off x="1200" y="8261"/>
              <a:ext cx="6800" cy="6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Cluster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vs.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ocal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80" name="矩形 79"/>
          <p:cNvSpPr/>
          <p:nvPr>
            <p:custDataLst>
              <p:tags r:id="rId12"/>
            </p:custDataLst>
          </p:nvPr>
        </p:nvSpPr>
        <p:spPr>
          <a:xfrm>
            <a:off x="5691823" y="1426845"/>
            <a:ext cx="6003925" cy="838200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Using the ALS algorithm as the controlled variable</a:t>
            </a:r>
            <a:endParaRPr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to test operational efficiency</a:t>
            </a:r>
            <a:endParaRPr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5691823" y="3123565"/>
            <a:ext cx="6003925" cy="838200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Create two Spark sessions on Cloud Dataproc</a:t>
            </a:r>
            <a:endParaRPr 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by setting Cluster mode and Local mode separately</a:t>
            </a:r>
            <a:endParaRPr 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" name="矩形 8"/>
          <p:cNvSpPr/>
          <p:nvPr>
            <p:custDataLst>
              <p:tags r:id="rId14"/>
            </p:custDataLst>
          </p:nvPr>
        </p:nvSpPr>
        <p:spPr>
          <a:xfrm>
            <a:off x="5683250" y="4820285"/>
            <a:ext cx="6021070" cy="838200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In both cases, calculate the training time separately 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to verify whether distributed computing is faster than centralized 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2" name="下箭头 11"/>
          <p:cNvSpPr/>
          <p:nvPr>
            <p:custDataLst>
              <p:tags r:id="rId15"/>
            </p:custDataLst>
          </p:nvPr>
        </p:nvSpPr>
        <p:spPr>
          <a:xfrm>
            <a:off x="8476615" y="2581910"/>
            <a:ext cx="434340" cy="22479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>
            <p:custDataLst>
              <p:tags r:id="rId16"/>
            </p:custDataLst>
          </p:nvPr>
        </p:nvSpPr>
        <p:spPr>
          <a:xfrm>
            <a:off x="8476615" y="4278630"/>
            <a:ext cx="434340" cy="22479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下箭头 11"/>
          <p:cNvSpPr/>
          <p:nvPr/>
        </p:nvSpPr>
        <p:spPr>
          <a:xfrm>
            <a:off x="9006205" y="5197475"/>
            <a:ext cx="302260" cy="79756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2849880" y="5196205"/>
            <a:ext cx="302260" cy="79756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8370" y="5401945"/>
            <a:ext cx="10179050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Cloud </a:t>
            </a:r>
            <a:r>
              <a:rPr lang="en-US" altLang="zh-CN" b="1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Dataproc: use “local[*]” to build the session for local-mode</a:t>
            </a:r>
            <a:endParaRPr lang="en-US" altLang="zh-C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</p:spPr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Distributed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vs.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Centralized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069" t="452" r="4092"/>
          <a:stretch>
            <a:fillRect/>
          </a:stretch>
        </p:blipFill>
        <p:spPr>
          <a:xfrm>
            <a:off x="6613525" y="6019165"/>
            <a:ext cx="5087620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4057" t="75" r="4714" b="75241"/>
          <a:stretch>
            <a:fillRect/>
          </a:stretch>
        </p:blipFill>
        <p:spPr>
          <a:xfrm>
            <a:off x="133985" y="6019165"/>
            <a:ext cx="6035675" cy="41592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133985" y="2496820"/>
            <a:ext cx="5940425" cy="2644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8"/>
          <a:srcRect t="986"/>
          <a:stretch>
            <a:fillRect/>
          </a:stretch>
        </p:blipFill>
        <p:spPr>
          <a:xfrm>
            <a:off x="6169025" y="2496820"/>
            <a:ext cx="5779770" cy="2645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51765" y="1968500"/>
            <a:ext cx="593979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ocal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6194425" y="1968500"/>
            <a:ext cx="575437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Cluster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61335" y="4772025"/>
            <a:ext cx="3003550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Local-mode spark shell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952230" y="4771390"/>
            <a:ext cx="2987675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Cluster-mode spark shell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133985" y="955040"/>
            <a:ext cx="118065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1. Local mode does not run on the cluster, but on the current executing machine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2. Local mode tasks will not be displayed on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spark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 web pages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/>
              <a:t>3. Local mode </a:t>
            </a:r>
            <a:r>
              <a:rPr lang="zh-CN" altLang="en-US" b="1"/>
              <a:t>uses threads to simulate worker processes in the cluster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Methods - Collaborative vs. Content-based-ML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</a:t>
            </a:r>
            <a:r>
              <a:rPr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on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Methods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926465" y="148844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4"/>
            </p:custDataLst>
          </p:nvPr>
        </p:nvSpPr>
        <p:spPr>
          <a:xfrm>
            <a:off x="934085" y="1913890"/>
            <a:ext cx="4340860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 recommendation accuracy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5"/>
            </p:custDataLst>
          </p:nvPr>
        </p:nvSpPr>
        <p:spPr>
          <a:xfrm>
            <a:off x="926465" y="272415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下箭头 71"/>
          <p:cNvSpPr/>
          <p:nvPr>
            <p:custDataLst>
              <p:tags r:id="rId6"/>
            </p:custDataLst>
          </p:nvPr>
        </p:nvSpPr>
        <p:spPr>
          <a:xfrm>
            <a:off x="2887345" y="242379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>
            <p:custDataLst>
              <p:tags r:id="rId7"/>
            </p:custDataLst>
          </p:nvPr>
        </p:nvSpPr>
        <p:spPr>
          <a:xfrm>
            <a:off x="945515" y="3140075"/>
            <a:ext cx="4318000" cy="423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Collaborative vs. Content-ML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7" name="矩形 76"/>
          <p:cNvSpPr/>
          <p:nvPr>
            <p:custDataLst>
              <p:tags r:id="rId8"/>
            </p:custDataLst>
          </p:nvPr>
        </p:nvSpPr>
        <p:spPr>
          <a:xfrm>
            <a:off x="926465" y="397192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- 2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8" name="下箭头 77"/>
          <p:cNvSpPr/>
          <p:nvPr>
            <p:custDataLst>
              <p:tags r:id="rId9"/>
            </p:custDataLst>
          </p:nvPr>
        </p:nvSpPr>
        <p:spPr>
          <a:xfrm>
            <a:off x="2887345" y="367157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964565" y="4401185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ontrol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Dataset/Architecture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unchanged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nvestigate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about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964565" y="5193030"/>
            <a:ext cx="431800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vs.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Feature Engineering 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0" name="矩形 79"/>
          <p:cNvSpPr/>
          <p:nvPr>
            <p:custDataLst>
              <p:tags r:id="rId12"/>
            </p:custDataLst>
          </p:nvPr>
        </p:nvSpPr>
        <p:spPr>
          <a:xfrm>
            <a:off x="5691823" y="1426845"/>
            <a:ext cx="6003925" cy="838200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Using the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same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framework to complete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the same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regression 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tasks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 predicting 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on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the same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Training-test set.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13"/>
            </p:custDataLst>
          </p:nvPr>
        </p:nvSpPr>
        <p:spPr>
          <a:xfrm>
            <a:off x="5691823" y="3123565"/>
            <a:ext cx="6003925" cy="838200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Adopt the ALS algorithm based on collaborative filtering matrix factorization and the linear regression algorithm based on machine learning feature engineering, respectively</a:t>
            </a:r>
            <a:endParaRPr 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14"/>
            </p:custDataLst>
          </p:nvPr>
        </p:nvSpPr>
        <p:spPr>
          <a:xfrm>
            <a:off x="5683250" y="4820285"/>
            <a:ext cx="6021070" cy="838200"/>
          </a:xfrm>
          <a:prstGeom prst="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Learn the calling methods of two types of algorithms in the PySpark framework, and calculate the testing accuracy of both algorithms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2" name="下箭头 11"/>
          <p:cNvSpPr/>
          <p:nvPr>
            <p:custDataLst>
              <p:tags r:id="rId15"/>
            </p:custDataLst>
          </p:nvPr>
        </p:nvSpPr>
        <p:spPr>
          <a:xfrm>
            <a:off x="8476615" y="2581910"/>
            <a:ext cx="434340" cy="22479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>
            <p:custDataLst>
              <p:tags r:id="rId16"/>
            </p:custDataLst>
          </p:nvPr>
        </p:nvSpPr>
        <p:spPr>
          <a:xfrm>
            <a:off x="8476615" y="4278630"/>
            <a:ext cx="434340" cy="22479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4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Collaborative Method: ALS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321175" y="4693285"/>
            <a:ext cx="7592695" cy="1590675"/>
            <a:chOff x="6805" y="7391"/>
            <a:chExt cx="11957" cy="250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6805" y="9174"/>
              <a:ext cx="11955" cy="72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805" y="7391"/>
              <a:ext cx="11957" cy="1756"/>
            </a:xfrm>
            <a:prstGeom prst="rect">
              <a:avLst/>
            </a:prstGeom>
          </p:spPr>
        </p:pic>
      </p:grpSp>
      <p:pic>
        <p:nvPicPr>
          <p:cNvPr id="102" name="图片 101"/>
          <p:cNvPicPr/>
          <p:nvPr/>
        </p:nvPicPr>
        <p:blipFill>
          <a:blip r:embed="rId7"/>
          <a:srcRect b="23684"/>
          <a:stretch>
            <a:fillRect/>
          </a:stretch>
        </p:blipFill>
        <p:spPr>
          <a:xfrm>
            <a:off x="454025" y="1505585"/>
            <a:ext cx="7724775" cy="1923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99050" y="929640"/>
            <a:ext cx="2531110" cy="525145"/>
          </a:xfrm>
          <a:prstGeom prst="rect">
            <a:avLst/>
          </a:prstGeom>
        </p:spPr>
      </p:pic>
      <p:sp>
        <p:nvSpPr>
          <p:cNvPr id="74" name="矩形 73"/>
          <p:cNvSpPr/>
          <p:nvPr>
            <p:custDataLst>
              <p:tags r:id="rId10"/>
            </p:custDataLst>
          </p:nvPr>
        </p:nvSpPr>
        <p:spPr>
          <a:xfrm>
            <a:off x="454025" y="1033145"/>
            <a:ext cx="4318000" cy="51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Model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54660" y="1033780"/>
            <a:ext cx="7686040" cy="295275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2980" y="3435985"/>
            <a:ext cx="2250440" cy="4235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Rating Matrix: P</a:t>
            </a:r>
            <a:r>
              <a:rPr 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a*b</a:t>
            </a: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3849370" y="3428365"/>
            <a:ext cx="1900555" cy="4235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User Matrix: U</a:t>
            </a:r>
            <a:r>
              <a:rPr 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a*k</a:t>
            </a: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4"/>
            </p:custDataLst>
          </p:nvPr>
        </p:nvSpPr>
        <p:spPr>
          <a:xfrm>
            <a:off x="5868670" y="3428365"/>
            <a:ext cx="2059940" cy="4235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Movie Matrix: M</a:t>
            </a:r>
            <a:r>
              <a:rPr 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</a:t>
            </a:r>
            <a:r>
              <a:rPr 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*b</a:t>
            </a: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5"/>
            </p:custDataLst>
          </p:nvPr>
        </p:nvSpPr>
        <p:spPr>
          <a:xfrm>
            <a:off x="5493385" y="3604260"/>
            <a:ext cx="167640" cy="201295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7546340" y="3604260"/>
            <a:ext cx="167640" cy="201295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8291195" y="1033145"/>
            <a:ext cx="2042795" cy="51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Loss Function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8"/>
            </p:custDataLst>
          </p:nvPr>
        </p:nvSpPr>
        <p:spPr>
          <a:xfrm>
            <a:off x="3724910" y="1804035"/>
            <a:ext cx="4273550" cy="2098040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9"/>
            </p:custDataLst>
          </p:nvPr>
        </p:nvSpPr>
        <p:spPr>
          <a:xfrm>
            <a:off x="3724910" y="1804035"/>
            <a:ext cx="1859915" cy="2832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Parameter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0"/>
            </p:custDataLst>
          </p:nvPr>
        </p:nvSpPr>
        <p:spPr>
          <a:xfrm>
            <a:off x="5947410" y="2997835"/>
            <a:ext cx="1902460" cy="2870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Hyperparameter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21"/>
            </p:custDataLst>
          </p:nvPr>
        </p:nvSpPr>
        <p:spPr>
          <a:xfrm>
            <a:off x="5947410" y="2989580"/>
            <a:ext cx="1902460" cy="30353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Hyperparameter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5577205" y="3293110"/>
            <a:ext cx="370205" cy="3111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7" idx="0"/>
          </p:cNvCxnSpPr>
          <p:nvPr/>
        </p:nvCxnSpPr>
        <p:spPr>
          <a:xfrm flipV="1">
            <a:off x="7630160" y="3293110"/>
            <a:ext cx="219710" cy="3111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26"/>
          <p:cNvSpPr/>
          <p:nvPr>
            <p:custDataLst>
              <p:tags r:id="rId22"/>
            </p:custDataLst>
          </p:nvPr>
        </p:nvSpPr>
        <p:spPr>
          <a:xfrm>
            <a:off x="4772025" y="1346200"/>
            <a:ext cx="3246755" cy="28575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6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</a:t>
            </a:r>
            <a:r>
              <a:rPr lang="en-US" altLang="zh-CN" sz="1600" b="1" baseline="-25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</a:t>
            </a:r>
            <a:r>
              <a:rPr lang="en-US" altLang="zh-CN" sz="16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1600" b="1" baseline="-25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j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6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latent feature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sz="160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459470" y="3138805"/>
            <a:ext cx="996315" cy="28130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8376285" y="1706880"/>
            <a:ext cx="2825750" cy="1224280"/>
            <a:chOff x="13583" y="2656"/>
            <a:chExt cx="4450" cy="1928"/>
          </a:xfrm>
        </p:grpSpPr>
        <p:pic>
          <p:nvPicPr>
            <p:cNvPr id="28" name="图片 27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3583" y="2656"/>
              <a:ext cx="4451" cy="63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3701" y="3287"/>
              <a:ext cx="4333" cy="60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3895" y="3794"/>
              <a:ext cx="3826" cy="791"/>
            </a:xfrm>
            <a:prstGeom prst="rect">
              <a:avLst/>
            </a:prstGeom>
          </p:spPr>
        </p:pic>
        <p:sp>
          <p:nvSpPr>
            <p:cNvPr id="30" name="矩形 29"/>
            <p:cNvSpPr/>
            <p:nvPr>
              <p:custDataLst>
                <p:tags r:id="rId31"/>
              </p:custDataLst>
            </p:nvPr>
          </p:nvSpPr>
          <p:spPr>
            <a:xfrm>
              <a:off x="13583" y="2656"/>
              <a:ext cx="4339" cy="190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8376920" y="3491230"/>
            <a:ext cx="3536950" cy="462915"/>
          </a:xfrm>
          <a:prstGeom prst="rect">
            <a:avLst/>
          </a:prstGeom>
        </p:spPr>
      </p:pic>
      <p:sp>
        <p:nvSpPr>
          <p:cNvPr id="35" name="矩形 34"/>
          <p:cNvSpPr/>
          <p:nvPr>
            <p:custDataLst>
              <p:tags r:id="rId34"/>
            </p:custDataLst>
          </p:nvPr>
        </p:nvSpPr>
        <p:spPr>
          <a:xfrm>
            <a:off x="9368155" y="3093085"/>
            <a:ext cx="163576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sz="1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implicit rating</a:t>
            </a:r>
            <a:r>
              <a:rPr lang="en-US" sz="1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weight</a:t>
            </a:r>
            <a:endParaRPr lang="en-US" sz="12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35"/>
            </p:custDataLst>
          </p:nvPr>
        </p:nvSpPr>
        <p:spPr>
          <a:xfrm>
            <a:off x="8455660" y="3091180"/>
            <a:ext cx="2536825" cy="309880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36"/>
            </p:custDataLst>
          </p:nvPr>
        </p:nvSpPr>
        <p:spPr>
          <a:xfrm>
            <a:off x="8291195" y="1033780"/>
            <a:ext cx="3717925" cy="314007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37"/>
            </p:custDataLst>
          </p:nvPr>
        </p:nvSpPr>
        <p:spPr>
          <a:xfrm>
            <a:off x="10726420" y="3560445"/>
            <a:ext cx="1089025" cy="523240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9" name="矩形 38"/>
          <p:cNvSpPr/>
          <p:nvPr>
            <p:custDataLst>
              <p:tags r:id="rId38"/>
            </p:custDataLst>
          </p:nvPr>
        </p:nvSpPr>
        <p:spPr>
          <a:xfrm>
            <a:off x="10726420" y="3768725"/>
            <a:ext cx="1095375" cy="28575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sz="10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L2 regularization</a:t>
            </a:r>
            <a:endParaRPr sz="1000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39"/>
            </p:custDataLst>
          </p:nvPr>
        </p:nvSpPr>
        <p:spPr>
          <a:xfrm>
            <a:off x="8376920" y="2986405"/>
            <a:ext cx="3535680" cy="113601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en-US" baseline="-25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直角上箭头 41"/>
          <p:cNvSpPr/>
          <p:nvPr/>
        </p:nvSpPr>
        <p:spPr>
          <a:xfrm rot="10800000" flipH="1">
            <a:off x="11202670" y="2257425"/>
            <a:ext cx="432435" cy="56261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燕尾形 42"/>
          <p:cNvSpPr/>
          <p:nvPr/>
        </p:nvSpPr>
        <p:spPr>
          <a:xfrm>
            <a:off x="454025" y="5033645"/>
            <a:ext cx="404495" cy="43497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40"/>
            </p:custDataLst>
          </p:nvPr>
        </p:nvSpPr>
        <p:spPr>
          <a:xfrm>
            <a:off x="1490345" y="5468620"/>
            <a:ext cx="2424430" cy="51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Implementation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41"/>
            </p:custDataLst>
          </p:nvPr>
        </p:nvSpPr>
        <p:spPr>
          <a:xfrm>
            <a:off x="1106170" y="4625340"/>
            <a:ext cx="10902315" cy="176530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42"/>
            </p:custDataLst>
          </p:nvPr>
        </p:nvSpPr>
        <p:spPr>
          <a:xfrm>
            <a:off x="454660" y="4074160"/>
            <a:ext cx="7685405" cy="4044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ym typeface="+mn-ea"/>
              </a:rPr>
              <a:t>Attempt to directly construct latent variables for users and items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Collaborative Method: ALS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321175" y="4693285"/>
            <a:ext cx="7592695" cy="1590675"/>
            <a:chOff x="6805" y="7391"/>
            <a:chExt cx="11957" cy="250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6805" y="9174"/>
              <a:ext cx="11955" cy="72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805" y="7391"/>
              <a:ext cx="11957" cy="175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99050" y="929640"/>
            <a:ext cx="2531110" cy="525145"/>
          </a:xfrm>
          <a:prstGeom prst="rect">
            <a:avLst/>
          </a:prstGeom>
        </p:spPr>
      </p:pic>
      <p:sp>
        <p:nvSpPr>
          <p:cNvPr id="43" name="燕尾形 42"/>
          <p:cNvSpPr/>
          <p:nvPr/>
        </p:nvSpPr>
        <p:spPr>
          <a:xfrm>
            <a:off x="454025" y="5033645"/>
            <a:ext cx="404495" cy="43497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>
            <p:custDataLst>
              <p:tags r:id="rId9"/>
            </p:custDataLst>
          </p:nvPr>
        </p:nvSpPr>
        <p:spPr>
          <a:xfrm>
            <a:off x="1490345" y="5468620"/>
            <a:ext cx="2424430" cy="518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Implementation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10"/>
            </p:custDataLst>
          </p:nvPr>
        </p:nvSpPr>
        <p:spPr>
          <a:xfrm>
            <a:off x="1106170" y="4625340"/>
            <a:ext cx="10902315" cy="176530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025" y="1033145"/>
            <a:ext cx="11555095" cy="3445510"/>
            <a:chOff x="715" y="1627"/>
            <a:chExt cx="18197" cy="5426"/>
          </a:xfrm>
        </p:grpSpPr>
        <p:pic>
          <p:nvPicPr>
            <p:cNvPr id="102" name="图片 101"/>
            <p:cNvPicPr/>
            <p:nvPr/>
          </p:nvPicPr>
          <p:blipFill>
            <a:blip r:embed="rId11"/>
            <a:srcRect b="23684"/>
            <a:stretch>
              <a:fillRect/>
            </a:stretch>
          </p:blipFill>
          <p:spPr>
            <a:xfrm>
              <a:off x="715" y="2371"/>
              <a:ext cx="12165" cy="302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4" name="矩形 73"/>
            <p:cNvSpPr/>
            <p:nvPr>
              <p:custDataLst>
                <p:tags r:id="rId12"/>
              </p:custDataLst>
            </p:nvPr>
          </p:nvSpPr>
          <p:spPr>
            <a:xfrm>
              <a:off x="715" y="1627"/>
              <a:ext cx="6800" cy="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Model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3"/>
              </p:custDataLst>
            </p:nvPr>
          </p:nvSpPr>
          <p:spPr>
            <a:xfrm>
              <a:off x="716" y="1628"/>
              <a:ext cx="12104" cy="465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>
            <a:xfrm>
              <a:off x="1548" y="5411"/>
              <a:ext cx="3544" cy="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Rating Matrix: P</a:t>
              </a:r>
              <a:r>
                <a:rPr lang="en-US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a*b</a:t>
              </a: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5"/>
              </p:custDataLst>
            </p:nvPr>
          </p:nvSpPr>
          <p:spPr>
            <a:xfrm>
              <a:off x="6062" y="5399"/>
              <a:ext cx="2993" cy="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User Matrix: U</a:t>
              </a:r>
              <a:r>
                <a:rPr lang="en-US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a*k</a:t>
              </a: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9242" y="5399"/>
              <a:ext cx="3244" cy="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Movie Matrix: M</a:t>
              </a:r>
              <a:r>
                <a:rPr lang="en-US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k</a:t>
              </a:r>
              <a:r>
                <a:rPr lang="en-US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*b</a:t>
              </a: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7"/>
              </p:custDataLst>
            </p:nvPr>
          </p:nvSpPr>
          <p:spPr>
            <a:xfrm>
              <a:off x="8651" y="5676"/>
              <a:ext cx="264" cy="317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8"/>
              </p:custDataLst>
            </p:nvPr>
          </p:nvSpPr>
          <p:spPr>
            <a:xfrm>
              <a:off x="11884" y="5676"/>
              <a:ext cx="264" cy="317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9"/>
              </p:custDataLst>
            </p:nvPr>
          </p:nvSpPr>
          <p:spPr>
            <a:xfrm>
              <a:off x="13057" y="1627"/>
              <a:ext cx="3217" cy="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Loss Function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20"/>
              </p:custDataLst>
            </p:nvPr>
          </p:nvSpPr>
          <p:spPr>
            <a:xfrm>
              <a:off x="5866" y="2841"/>
              <a:ext cx="6730" cy="3304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21"/>
              </p:custDataLst>
            </p:nvPr>
          </p:nvSpPr>
          <p:spPr>
            <a:xfrm>
              <a:off x="5866" y="2841"/>
              <a:ext cx="2929" cy="44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Parameter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22"/>
              </p:custDataLst>
            </p:nvPr>
          </p:nvSpPr>
          <p:spPr>
            <a:xfrm>
              <a:off x="9366" y="4721"/>
              <a:ext cx="2996" cy="45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Hyperparameter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23"/>
              </p:custDataLst>
            </p:nvPr>
          </p:nvSpPr>
          <p:spPr>
            <a:xfrm>
              <a:off x="9366" y="4708"/>
              <a:ext cx="2996" cy="47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Hyperparameter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V="1">
              <a:off x="8783" y="5186"/>
              <a:ext cx="583" cy="49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7" idx="0"/>
            </p:cNvCxnSpPr>
            <p:nvPr/>
          </p:nvCxnSpPr>
          <p:spPr>
            <a:xfrm flipV="1">
              <a:off x="12016" y="5186"/>
              <a:ext cx="346" cy="49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>
              <p:custDataLst>
                <p:tags r:id="rId24"/>
              </p:custDataLst>
            </p:nvPr>
          </p:nvSpPr>
          <p:spPr>
            <a:xfrm>
              <a:off x="7483" y="2053"/>
              <a:ext cx="5113" cy="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6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u</a:t>
              </a:r>
              <a:r>
                <a:rPr lang="en-US" altLang="zh-CN" sz="1600" b="1" baseline="-250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</a:t>
              </a:r>
              <a:r>
                <a:rPr lang="en-US" altLang="zh-CN" sz="16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&amp; </a:t>
              </a:r>
              <a:r>
                <a:rPr lang="en-US" altLang="zh-CN" sz="1600" b="1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</a:t>
              </a:r>
              <a:r>
                <a:rPr lang="en-US" altLang="zh-CN" sz="1600" b="1" baseline="-250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j</a:t>
              </a:r>
              <a:r>
                <a:rPr lang="en-US" altLang="zh-CN" sz="16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zh-CN" altLang="en-US" sz="16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latent feature</a:t>
              </a:r>
              <a:r>
                <a:rPr lang="en-US" altLang="zh-CN" sz="16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</a:t>
              </a:r>
              <a:endParaRPr lang="en-US" altLang="zh-CN" sz="160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3322" y="4943"/>
              <a:ext cx="1569" cy="443"/>
            </a:xfrm>
            <a:prstGeom prst="rect">
              <a:avLst/>
            </a:prstGeom>
          </p:spPr>
        </p:pic>
        <p:grpSp>
          <p:nvGrpSpPr>
            <p:cNvPr id="41" name="组合 40"/>
            <p:cNvGrpSpPr/>
            <p:nvPr/>
          </p:nvGrpSpPr>
          <p:grpSpPr>
            <a:xfrm>
              <a:off x="13191" y="2688"/>
              <a:ext cx="4450" cy="1928"/>
              <a:chOff x="13583" y="2656"/>
              <a:chExt cx="4450" cy="1928"/>
            </a:xfrm>
          </p:grpSpPr>
          <p:pic>
            <p:nvPicPr>
              <p:cNvPr id="28" name="图片 27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28"/>
              <a:stretch>
                <a:fillRect/>
              </a:stretch>
            </p:blipFill>
            <p:spPr>
              <a:xfrm>
                <a:off x="13583" y="2656"/>
                <a:ext cx="4451" cy="631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13701" y="3287"/>
                <a:ext cx="4333" cy="603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2"/>
              <a:stretch>
                <a:fillRect/>
              </a:stretch>
            </p:blipFill>
            <p:spPr>
              <a:xfrm>
                <a:off x="13895" y="3794"/>
                <a:ext cx="3826" cy="791"/>
              </a:xfrm>
              <a:prstGeom prst="rect">
                <a:avLst/>
              </a:prstGeom>
            </p:spPr>
          </p:pic>
          <p:sp>
            <p:nvSpPr>
              <p:cNvPr id="30" name="矩形 29"/>
              <p:cNvSpPr/>
              <p:nvPr>
                <p:custDataLst>
                  <p:tags r:id="rId33"/>
                </p:custDataLst>
              </p:nvPr>
            </p:nvSpPr>
            <p:spPr>
              <a:xfrm>
                <a:off x="13583" y="2656"/>
                <a:ext cx="4339" cy="19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en-US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35" name="矩形 34"/>
            <p:cNvSpPr/>
            <p:nvPr>
              <p:custDataLst>
                <p:tags r:id="rId34"/>
              </p:custDataLst>
            </p:nvPr>
          </p:nvSpPr>
          <p:spPr>
            <a:xfrm>
              <a:off x="14753" y="4871"/>
              <a:ext cx="2576" cy="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sz="12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implicit rating</a:t>
              </a:r>
              <a:r>
                <a:rPr lang="en-US" sz="12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weight</a:t>
              </a:r>
              <a:endParaRPr lang="en-US" sz="12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35"/>
              </p:custDataLst>
            </p:nvPr>
          </p:nvSpPr>
          <p:spPr>
            <a:xfrm>
              <a:off x="13316" y="4868"/>
              <a:ext cx="3995" cy="488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36"/>
              </p:custDataLst>
            </p:nvPr>
          </p:nvSpPr>
          <p:spPr>
            <a:xfrm>
              <a:off x="13057" y="1628"/>
              <a:ext cx="5855" cy="5396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192" y="5624"/>
              <a:ext cx="5570" cy="933"/>
              <a:chOff x="13192" y="5498"/>
              <a:chExt cx="5570" cy="933"/>
            </a:xfrm>
          </p:grpSpPr>
          <p:pic>
            <p:nvPicPr>
              <p:cNvPr id="33" name="图片 32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38"/>
              <a:stretch>
                <a:fillRect/>
              </a:stretch>
            </p:blipFill>
            <p:spPr>
              <a:xfrm>
                <a:off x="13192" y="5498"/>
                <a:ext cx="5570" cy="729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>
                <p:custDataLst>
                  <p:tags r:id="rId39"/>
                </p:custDataLst>
              </p:nvPr>
            </p:nvSpPr>
            <p:spPr>
              <a:xfrm>
                <a:off x="16892" y="5607"/>
                <a:ext cx="1715" cy="824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en-US" baseline="-250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39" name="矩形 38"/>
              <p:cNvSpPr/>
              <p:nvPr>
                <p:custDataLst>
                  <p:tags r:id="rId40"/>
                </p:custDataLst>
              </p:nvPr>
            </p:nvSpPr>
            <p:spPr>
              <a:xfrm>
                <a:off x="16892" y="5935"/>
                <a:ext cx="1725" cy="4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sz="1000">
                    <a:solidFill>
                      <a:srgbClr val="C00000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L2 regularization</a:t>
                </a:r>
                <a:endParaRPr sz="100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40" name="矩形 39"/>
            <p:cNvSpPr/>
            <p:nvPr>
              <p:custDataLst>
                <p:tags r:id="rId41"/>
              </p:custDataLst>
            </p:nvPr>
          </p:nvSpPr>
          <p:spPr>
            <a:xfrm>
              <a:off x="13192" y="4703"/>
              <a:ext cx="5568" cy="209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en-US" altLang="en-US" baseline="-25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42" name="直角上箭头 41"/>
            <p:cNvSpPr/>
            <p:nvPr/>
          </p:nvSpPr>
          <p:spPr>
            <a:xfrm rot="10800000" flipH="1">
              <a:off x="17642" y="3555"/>
              <a:ext cx="681" cy="886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42"/>
              </p:custDataLst>
            </p:nvPr>
          </p:nvSpPr>
          <p:spPr>
            <a:xfrm>
              <a:off x="716" y="6416"/>
              <a:ext cx="12103" cy="6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b="1">
                  <a:sym typeface="+mn-ea"/>
                </a:rPr>
                <a:t>Attempt to directly construct latent variables for users and items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Content-based-ML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Method: Abstract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1945" y="889635"/>
            <a:ext cx="11548110" cy="5439410"/>
            <a:chOff x="507" y="1401"/>
            <a:chExt cx="18186" cy="8566"/>
          </a:xfrm>
        </p:grpSpPr>
        <p:sp>
          <p:nvSpPr>
            <p:cNvPr id="144" name="矩形 143"/>
            <p:cNvSpPr/>
            <p:nvPr>
              <p:custDataLst>
                <p:tags r:id="rId3"/>
              </p:custDataLst>
            </p:nvPr>
          </p:nvSpPr>
          <p:spPr>
            <a:xfrm>
              <a:off x="7896" y="1401"/>
              <a:ext cx="5007" cy="856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D7A8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Function Domain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4"/>
              </p:custDataLst>
            </p:nvPr>
          </p:nvSpPr>
          <p:spPr>
            <a:xfrm>
              <a:off x="2589" y="1406"/>
              <a:ext cx="5007" cy="856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D4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5"/>
              </p:custDataLst>
            </p:nvPr>
          </p:nvSpPr>
          <p:spPr>
            <a:xfrm>
              <a:off x="2742" y="1638"/>
              <a:ext cx="4701" cy="1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Raw data about [User,Movies,</a:t>
              </a:r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rating</a:t>
              </a:r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] pairs</a:t>
              </a:r>
              <a:endParaRPr lang="en-US" altLang="zh-CN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6"/>
              </p:custDataLst>
            </p:nvPr>
          </p:nvSpPr>
          <p:spPr>
            <a:xfrm>
              <a:off x="2742" y="8441"/>
              <a:ext cx="470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1600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[User-Feature,Movies-Feature] </a:t>
              </a:r>
              <a:endPara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7"/>
              </p:custDataLst>
            </p:nvPr>
          </p:nvSpPr>
          <p:spPr>
            <a:xfrm>
              <a:off x="13190" y="1406"/>
              <a:ext cx="5007" cy="853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D4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Output Domain 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8"/>
              </p:custDataLst>
            </p:nvPr>
          </p:nvSpPr>
          <p:spPr>
            <a:xfrm>
              <a:off x="13343" y="1637"/>
              <a:ext cx="4701" cy="11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For [UserX,MoviesY] pair</a:t>
              </a:r>
              <a:r>
                <a:rPr lang="zh-CN" alt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：</a:t>
              </a:r>
              <a:endParaRPr lang="zh-CN" alt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UserX’s rating on MoviesY</a:t>
              </a:r>
              <a:endParaRPr lang="zh-CN" alt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9"/>
              </p:custDataLst>
            </p:nvPr>
          </p:nvSpPr>
          <p:spPr>
            <a:xfrm>
              <a:off x="13343" y="8441"/>
              <a:ext cx="470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10 class = {0.5, 1.0, 1.5, ..., 5.0}</a:t>
              </a:r>
              <a:endParaRPr lang="en-US" altLang="zh-CN" sz="1600" b="1">
                <a:solidFill>
                  <a:srgbClr val="003366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0"/>
              </p:custDataLst>
            </p:nvPr>
          </p:nvSpPr>
          <p:spPr>
            <a:xfrm>
              <a:off x="507" y="1564"/>
              <a:ext cx="18186" cy="3934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1"/>
              </p:custDataLst>
            </p:nvPr>
          </p:nvSpPr>
          <p:spPr>
            <a:xfrm>
              <a:off x="771" y="2007"/>
              <a:ext cx="1667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Task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12"/>
              </p:custDataLst>
            </p:nvPr>
          </p:nvSpPr>
          <p:spPr>
            <a:xfrm>
              <a:off x="696" y="6009"/>
              <a:ext cx="174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Model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13"/>
              </p:custDataLst>
            </p:nvPr>
          </p:nvSpPr>
          <p:spPr>
            <a:xfrm>
              <a:off x="8049" y="1671"/>
              <a:ext cx="4701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R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egression Prediction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4"/>
              </p:custDataLst>
            </p:nvPr>
          </p:nvSpPr>
          <p:spPr>
            <a:xfrm>
              <a:off x="8049" y="8432"/>
              <a:ext cx="4701" cy="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Prediction-ML-Model</a:t>
              </a:r>
              <a:endParaRPr lang="en-US" altLang="zh-CN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 rot="0">
              <a:off x="2898" y="3011"/>
              <a:ext cx="4388" cy="2264"/>
              <a:chOff x="5806" y="9411"/>
              <a:chExt cx="5051" cy="2626"/>
            </a:xfrm>
          </p:grpSpPr>
          <p:sp>
            <p:nvSpPr>
              <p:cNvPr id="80" name="矩形 79"/>
              <p:cNvSpPr/>
              <p:nvPr>
                <p:custDataLst>
                  <p:tags r:id="rId15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1. What is Feature?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81" name="矩形 80"/>
              <p:cNvSpPr/>
              <p:nvPr>
                <p:custDataLst>
                  <p:tags r:id="rId16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2898" y="4050"/>
              <a:ext cx="4389" cy="4133"/>
              <a:chOff x="2898" y="3888"/>
              <a:chExt cx="4389" cy="4133"/>
            </a:xfrm>
          </p:grpSpPr>
          <p:grpSp>
            <p:nvGrpSpPr>
              <p:cNvPr id="96" name="组合 95"/>
              <p:cNvGrpSpPr/>
              <p:nvPr/>
            </p:nvGrpSpPr>
            <p:grpSpPr>
              <a:xfrm rot="0">
                <a:off x="2898" y="5757"/>
                <a:ext cx="4389" cy="2264"/>
                <a:chOff x="5806" y="9411"/>
                <a:chExt cx="5051" cy="2626"/>
              </a:xfrm>
            </p:grpSpPr>
            <p:sp>
              <p:nvSpPr>
                <p:cNvPr id="97" name="矩形 96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2. Feature Engineering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98" name="矩形 97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03" name="矩形 102"/>
              <p:cNvSpPr/>
              <p:nvPr>
                <p:custDataLst>
                  <p:tags r:id="rId19"/>
                </p:custDataLst>
              </p:nvPr>
            </p:nvSpPr>
            <p:spPr>
              <a:xfrm>
                <a:off x="3323" y="6796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Feature Generation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04" name="矩形 103"/>
              <p:cNvSpPr/>
              <p:nvPr>
                <p:custDataLst>
                  <p:tags r:id="rId20"/>
                </p:custDataLst>
              </p:nvPr>
            </p:nvSpPr>
            <p:spPr>
              <a:xfrm>
                <a:off x="3323" y="7427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Feature Selection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9" name="矩形 8"/>
              <p:cNvSpPr/>
              <p:nvPr>
                <p:custDataLst>
                  <p:tags r:id="rId21"/>
                </p:custDataLst>
              </p:nvPr>
            </p:nvSpPr>
            <p:spPr>
              <a:xfrm>
                <a:off x="3323" y="4514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Data Preprocessing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1" name="矩形 10"/>
              <p:cNvSpPr/>
              <p:nvPr>
                <p:custDataLst>
                  <p:tags r:id="rId22"/>
                </p:custDataLst>
              </p:nvPr>
            </p:nvSpPr>
            <p:spPr>
              <a:xfrm>
                <a:off x="3323" y="3888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Data Reconstruct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sp>
          <p:nvSpPr>
            <p:cNvPr id="107" name="矩形 106"/>
            <p:cNvSpPr/>
            <p:nvPr>
              <p:custDataLst>
                <p:tags r:id="rId23"/>
              </p:custDataLst>
            </p:nvPr>
          </p:nvSpPr>
          <p:spPr>
            <a:xfrm>
              <a:off x="507" y="5630"/>
              <a:ext cx="18186" cy="3669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 rot="0">
              <a:off x="13504" y="3011"/>
              <a:ext cx="4389" cy="2264"/>
              <a:chOff x="5806" y="9411"/>
              <a:chExt cx="5051" cy="2626"/>
            </a:xfrm>
          </p:grpSpPr>
          <p:sp>
            <p:nvSpPr>
              <p:cNvPr id="112" name="矩形 111"/>
              <p:cNvSpPr/>
              <p:nvPr>
                <p:custDataLst>
                  <p:tags r:id="rId24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6. Prediction</a:t>
                </a:r>
                <a:endPara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13" name="矩形 112"/>
              <p:cNvSpPr/>
              <p:nvPr>
                <p:custDataLst>
                  <p:tags r:id="rId25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8197" y="3011"/>
              <a:ext cx="4389" cy="2264"/>
              <a:chOff x="2898" y="3083"/>
              <a:chExt cx="4389" cy="2264"/>
            </a:xfrm>
          </p:grpSpPr>
          <p:grpSp>
            <p:nvGrpSpPr>
              <p:cNvPr id="124" name="组合 123"/>
              <p:cNvGrpSpPr/>
              <p:nvPr/>
            </p:nvGrpSpPr>
            <p:grpSpPr>
              <a:xfrm rot="0">
                <a:off x="2898" y="3083"/>
                <a:ext cx="4389" cy="2264"/>
                <a:chOff x="5806" y="9411"/>
                <a:chExt cx="5051" cy="2626"/>
              </a:xfrm>
            </p:grpSpPr>
            <p:sp>
              <p:nvSpPr>
                <p:cNvPr id="125" name="矩形 124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3. Model Selection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126" name="矩形 125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27" name="矩形 126"/>
              <p:cNvSpPr/>
              <p:nvPr>
                <p:custDataLst>
                  <p:tags r:id="rId28"/>
                </p:custDataLst>
              </p:nvPr>
            </p:nvSpPr>
            <p:spPr>
              <a:xfrm>
                <a:off x="3323" y="4122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Data-Adaptability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28" name="矩形 127"/>
              <p:cNvSpPr/>
              <p:nvPr>
                <p:custDataLst>
                  <p:tags r:id="rId29"/>
                </p:custDataLst>
              </p:nvPr>
            </p:nvSpPr>
            <p:spPr>
              <a:xfrm>
                <a:off x="3323" y="4748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Consumption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 rot="0">
              <a:off x="8198" y="5976"/>
              <a:ext cx="4389" cy="2264"/>
              <a:chOff x="5806" y="9411"/>
              <a:chExt cx="5051" cy="2626"/>
            </a:xfrm>
          </p:grpSpPr>
          <p:sp>
            <p:nvSpPr>
              <p:cNvPr id="132" name="矩形 131"/>
              <p:cNvSpPr/>
              <p:nvPr>
                <p:custDataLst>
                  <p:tags r:id="rId30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4. Model Training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33" name="矩形 132"/>
              <p:cNvSpPr/>
              <p:nvPr>
                <p:custDataLst>
                  <p:tags r:id="rId31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 rot="0">
              <a:off x="13510" y="5976"/>
              <a:ext cx="4389" cy="2264"/>
              <a:chOff x="5806" y="9411"/>
              <a:chExt cx="5051" cy="2626"/>
            </a:xfrm>
          </p:grpSpPr>
          <p:sp>
            <p:nvSpPr>
              <p:cNvPr id="138" name="矩形 137"/>
              <p:cNvSpPr/>
              <p:nvPr>
                <p:custDataLst>
                  <p:tags r:id="rId32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5. Model Evaluation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39" name="矩形 138"/>
              <p:cNvSpPr/>
              <p:nvPr>
                <p:custDataLst>
                  <p:tags r:id="rId33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3591" y="8183"/>
              <a:ext cx="2974" cy="258"/>
              <a:chOff x="3573" y="2314"/>
              <a:chExt cx="2974" cy="706"/>
            </a:xfrm>
          </p:grpSpPr>
          <p:sp>
            <p:nvSpPr>
              <p:cNvPr id="151" name="矩形 150"/>
              <p:cNvSpPr/>
              <p:nvPr>
                <p:custDataLst>
                  <p:tags r:id="rId34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>
                <p:custDataLst>
                  <p:tags r:id="rId35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14159" y="8240"/>
              <a:ext cx="2974" cy="258"/>
              <a:chOff x="3573" y="2314"/>
              <a:chExt cx="2974" cy="706"/>
            </a:xfrm>
          </p:grpSpPr>
          <p:sp>
            <p:nvSpPr>
              <p:cNvPr id="156" name="矩形 155"/>
              <p:cNvSpPr/>
              <p:nvPr>
                <p:custDataLst>
                  <p:tags r:id="rId36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7" name="矩形 156"/>
              <p:cNvSpPr/>
              <p:nvPr>
                <p:custDataLst>
                  <p:tags r:id="rId37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14159" y="2762"/>
              <a:ext cx="2974" cy="258"/>
              <a:chOff x="3573" y="2314"/>
              <a:chExt cx="2974" cy="706"/>
            </a:xfrm>
          </p:grpSpPr>
          <p:sp>
            <p:nvSpPr>
              <p:cNvPr id="159" name="矩形 158"/>
              <p:cNvSpPr/>
              <p:nvPr>
                <p:custDataLst>
                  <p:tags r:id="rId38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0" name="矩形 159"/>
              <p:cNvSpPr/>
              <p:nvPr>
                <p:custDataLst>
                  <p:tags r:id="rId39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3573" y="2773"/>
              <a:ext cx="2974" cy="258"/>
              <a:chOff x="3573" y="2314"/>
              <a:chExt cx="2974" cy="706"/>
            </a:xfrm>
          </p:grpSpPr>
          <p:sp>
            <p:nvSpPr>
              <p:cNvPr id="165" name="矩形 164"/>
              <p:cNvSpPr/>
              <p:nvPr>
                <p:custDataLst>
                  <p:tags r:id="rId40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矩形 165"/>
              <p:cNvSpPr/>
              <p:nvPr>
                <p:custDataLst>
                  <p:tags r:id="rId41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7" name="下箭头 166"/>
            <p:cNvSpPr/>
            <p:nvPr>
              <p:custDataLst>
                <p:tags r:id="rId42"/>
              </p:custDataLst>
            </p:nvPr>
          </p:nvSpPr>
          <p:spPr>
            <a:xfrm>
              <a:off x="4930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7287" y="4153"/>
              <a:ext cx="910" cy="3436"/>
              <a:chOff x="7287" y="4153"/>
              <a:chExt cx="910" cy="3436"/>
            </a:xfrm>
            <a:solidFill>
              <a:srgbClr val="AA7900"/>
            </a:solidFill>
          </p:grpSpPr>
          <p:sp>
            <p:nvSpPr>
              <p:cNvPr id="169" name="直角上箭头 168"/>
              <p:cNvSpPr/>
              <p:nvPr>
                <p:custDataLst>
                  <p:tags r:id="rId43"/>
                </p:custDataLst>
              </p:nvPr>
            </p:nvSpPr>
            <p:spPr>
              <a:xfrm rot="5400000" flipH="1">
                <a:off x="6239" y="5601"/>
                <a:ext cx="3406" cy="509"/>
              </a:xfrm>
              <a:prstGeom prst="bentUpArrow">
                <a:avLst>
                  <a:gd name="adj1" fmla="val 27680"/>
                  <a:gd name="adj2" fmla="val 32563"/>
                  <a:gd name="adj3" fmla="val 28781"/>
                </a:avLst>
              </a:prstGeom>
              <a:grpFill/>
              <a:ln>
                <a:solidFill>
                  <a:srgbClr val="AA7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>
                <p:custDataLst>
                  <p:tags r:id="rId44"/>
                </p:custDataLst>
              </p:nvPr>
            </p:nvSpPr>
            <p:spPr>
              <a:xfrm>
                <a:off x="7287" y="7434"/>
                <a:ext cx="542" cy="155"/>
              </a:xfrm>
              <a:prstGeom prst="rect">
                <a:avLst/>
              </a:prstGeom>
              <a:grpFill/>
              <a:ln>
                <a:solidFill>
                  <a:srgbClr val="AA7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8" name="下箭头 177"/>
            <p:cNvSpPr/>
            <p:nvPr>
              <p:custDataLst>
                <p:tags r:id="rId45"/>
              </p:custDataLst>
            </p:nvPr>
          </p:nvSpPr>
          <p:spPr>
            <a:xfrm rot="16200000">
              <a:off x="12885" y="6954"/>
              <a:ext cx="328" cy="942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下箭头 178"/>
            <p:cNvSpPr/>
            <p:nvPr>
              <p:custDataLst>
                <p:tags r:id="rId46"/>
              </p:custDataLst>
            </p:nvPr>
          </p:nvSpPr>
          <p:spPr>
            <a:xfrm rot="10800000">
              <a:off x="15529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47"/>
              </p:custDataLst>
            </p:nvPr>
          </p:nvSpPr>
          <p:spPr>
            <a:xfrm>
              <a:off x="13844" y="6995"/>
              <a:ext cx="3635" cy="1069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Accuracy</a:t>
              </a:r>
              <a:endPara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4" name="下箭头 183"/>
            <p:cNvSpPr/>
            <p:nvPr>
              <p:custDataLst>
                <p:tags r:id="rId48"/>
              </p:custDataLst>
            </p:nvPr>
          </p:nvSpPr>
          <p:spPr>
            <a:xfrm>
              <a:off x="10236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49"/>
              </p:custDataLst>
            </p:nvPr>
          </p:nvSpPr>
          <p:spPr>
            <a:xfrm>
              <a:off x="8622" y="7009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Trainset and Val-set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7" name="矩形 186"/>
            <p:cNvSpPr/>
            <p:nvPr>
              <p:custDataLst>
                <p:tags r:id="rId50"/>
              </p:custDataLst>
            </p:nvPr>
          </p:nvSpPr>
          <p:spPr>
            <a:xfrm>
              <a:off x="8622" y="7589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Model Tuning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8" name="矩形 187"/>
            <p:cNvSpPr/>
            <p:nvPr>
              <p:custDataLst>
                <p:tags r:id="rId51"/>
              </p:custDataLst>
            </p:nvPr>
          </p:nvSpPr>
          <p:spPr>
            <a:xfrm>
              <a:off x="13939" y="4050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Model Application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9" name="矩形 188"/>
            <p:cNvSpPr/>
            <p:nvPr>
              <p:custDataLst>
                <p:tags r:id="rId52"/>
              </p:custDataLst>
            </p:nvPr>
          </p:nvSpPr>
          <p:spPr>
            <a:xfrm>
              <a:off x="13939" y="4676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Result Visualization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6312535" y="4184015"/>
            <a:ext cx="5681345" cy="104775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zh-CN" sz="200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 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MovieID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r"/>
            <a:r>
              <a:rPr lang="en-US" altLang="zh-CN" sz="200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Search Corresponding</a:t>
            </a:r>
            <a:endParaRPr lang="en-US" altLang="zh-CN" sz="200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r"/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Movies-Based Feature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393065" y="4184015"/>
            <a:ext cx="5681345" cy="104775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407D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 </a:t>
            </a:r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UserID</a:t>
            </a:r>
            <a:endParaRPr lang="en-US" altLang="zh-CN" sz="2000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r>
              <a:rPr lang="en-US" altLang="zh-CN" sz="200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Search Corresponding</a:t>
            </a:r>
            <a:endParaRPr lang="en-US" altLang="zh-CN" sz="2000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User-Based Feature </a:t>
            </a:r>
            <a:endParaRPr lang="en-US" altLang="zh-CN" sz="2000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Content-ML Method: Feature Engineering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312218" y="1932940"/>
            <a:ext cx="5681345" cy="54483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Movies-Based Feature 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左箭头 15"/>
          <p:cNvSpPr/>
          <p:nvPr>
            <p:custDataLst>
              <p:tags r:id="rId6"/>
            </p:custDataLst>
          </p:nvPr>
        </p:nvSpPr>
        <p:spPr>
          <a:xfrm rot="16200000">
            <a:off x="9018905" y="2395220"/>
            <a:ext cx="267970" cy="33528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393065" y="1923415"/>
            <a:ext cx="5681345" cy="54483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407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User-Based Feature</a:t>
            </a:r>
            <a:endParaRPr lang="en-US" altLang="zh-CN" sz="2000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404495" y="2630805"/>
            <a:ext cx="5681345" cy="133413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407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User’s Attribute Feature: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Vacancy  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endParaRPr lang="en-US" altLang="zh-CN" sz="2000" b="1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6323330" y="2628900"/>
            <a:ext cx="5681980" cy="13150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’s Attribute Feature: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Title/Genre/Age</a:t>
            </a:r>
            <a:endParaRPr lang="en-US" altLang="zh-CN" sz="2000" b="1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endParaRPr lang="en-US" altLang="zh-CN" sz="20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" name="左箭头 8"/>
          <p:cNvSpPr/>
          <p:nvPr>
            <p:custDataLst>
              <p:tags r:id="rId10"/>
            </p:custDataLst>
          </p:nvPr>
        </p:nvSpPr>
        <p:spPr>
          <a:xfrm rot="16200000">
            <a:off x="3100070" y="2390140"/>
            <a:ext cx="267970" cy="335280"/>
          </a:xfrm>
          <a:prstGeom prst="lef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3371850" y="4408170"/>
            <a:ext cx="5681345" cy="5448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rating.csv: [</a:t>
            </a:r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UserID, 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MovieID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] Pairs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>
            <a:off x="393065" y="5674995"/>
            <a:ext cx="11615420" cy="54483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[</a:t>
            </a:r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User-Based Feature</a:t>
            </a:r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, 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Movies-Based Feature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] Vactors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8" name="右箭头 17"/>
          <p:cNvSpPr/>
          <p:nvPr/>
        </p:nvSpPr>
        <p:spPr>
          <a:xfrm rot="2520000">
            <a:off x="3058160" y="4034790"/>
            <a:ext cx="350520" cy="3683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7920000">
            <a:off x="9033510" y="4069715"/>
            <a:ext cx="350520" cy="32766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6015990" y="5313045"/>
            <a:ext cx="368935" cy="28130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1765" y="1155700"/>
            <a:ext cx="11652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Feature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63980" y="883285"/>
            <a:ext cx="103225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Attribute Feature: What kind of subject/object is it?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88110" y="1361440"/>
            <a:ext cx="10681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Behavior Feature:  What phenomenon does the behavior of the subject towards the object imply?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7" name="左大括号 26"/>
          <p:cNvSpPr/>
          <p:nvPr/>
        </p:nvSpPr>
        <p:spPr>
          <a:xfrm>
            <a:off x="1312545" y="916940"/>
            <a:ext cx="75565" cy="8769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404495" y="3491230"/>
            <a:ext cx="11603990" cy="496570"/>
          </a:xfrm>
          <a:prstGeom prst="rect">
            <a:avLst/>
          </a:prstGeom>
          <a:solidFill>
            <a:schemeClr val="bg1"/>
          </a:solidFill>
          <a:ln w="28575">
            <a:solidFill>
              <a:srgbClr val="A68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20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Behavior Feature: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Rating_value/num_of_</a:t>
            </a:r>
            <a:r>
              <a:rPr lang="en-US" altLang="zh-CN" sz="2000" b="1" dirty="0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UserID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        </a:t>
            </a:r>
            <a:r>
              <a:rPr lang="en-US" altLang="zh-CN" sz="20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Behavior Feature: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Rating_value/num_of_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MovieID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2" name="矩形 31"/>
          <p:cNvSpPr/>
          <p:nvPr>
            <p:custDataLst>
              <p:tags r:id="rId14"/>
            </p:custDataLst>
          </p:nvPr>
        </p:nvSpPr>
        <p:spPr>
          <a:xfrm>
            <a:off x="7393305" y="887730"/>
            <a:ext cx="4542790" cy="415290"/>
          </a:xfrm>
          <a:prstGeom prst="rect">
            <a:avLst/>
          </a:prstGeom>
          <a:solidFill>
            <a:schemeClr val="bg1"/>
          </a:solidFill>
          <a:ln w="28575">
            <a:solidFill>
              <a:srgbClr val="A68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2000" b="1" dirty="0">
                <a:solidFill>
                  <a:srgbClr val="A680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Behavior: Rating(User,Movie)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Content-ML Method: Feature Engineering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5745" y="918210"/>
            <a:ext cx="11676380" cy="5560695"/>
            <a:chOff x="387" y="1446"/>
            <a:chExt cx="18388" cy="8757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9732" y="5209"/>
              <a:ext cx="8947" cy="165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r>
                <a:rPr lang="en-US" altLang="zh-CN" sz="2000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MovieID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r"/>
              <a:r>
                <a:rPr lang="en-US" altLang="zh-CN" sz="2000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Search Corresponding</a:t>
              </a:r>
              <a:endParaRPr lang="en-US" altLang="zh-CN" sz="200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r"/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Movies-Based Feature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4"/>
              </p:custDataLst>
            </p:nvPr>
          </p:nvSpPr>
          <p:spPr>
            <a:xfrm>
              <a:off x="410" y="5209"/>
              <a:ext cx="8947" cy="165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000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 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UserID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l"/>
              <a:r>
                <a:rPr lang="en-US" altLang="zh-CN" sz="2000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Search Corresponding</a:t>
              </a:r>
              <a:endParaRPr lang="en-US" altLang="zh-CN" sz="200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l"/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User-Based Feature 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9755" y="2510"/>
              <a:ext cx="8947" cy="85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Movies-Based Feature 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2" name="左箭头 11"/>
            <p:cNvSpPr/>
            <p:nvPr>
              <p:custDataLst>
                <p:tags r:id="rId6"/>
              </p:custDataLst>
            </p:nvPr>
          </p:nvSpPr>
          <p:spPr>
            <a:xfrm rot="16200000">
              <a:off x="14017" y="3238"/>
              <a:ext cx="422" cy="528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7"/>
              </p:custDataLst>
            </p:nvPr>
          </p:nvSpPr>
          <p:spPr>
            <a:xfrm>
              <a:off x="433" y="2495"/>
              <a:ext cx="8947" cy="85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User-Based Feature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8"/>
              </p:custDataLst>
            </p:nvPr>
          </p:nvSpPr>
          <p:spPr>
            <a:xfrm>
              <a:off x="451" y="3609"/>
              <a:ext cx="8947" cy="115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 b="1" dirty="0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User’s Attribute Feature: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Vacancy  </a:t>
              </a:r>
              <a:endPara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9"/>
              </p:custDataLst>
            </p:nvPr>
          </p:nvSpPr>
          <p:spPr>
            <a:xfrm>
              <a:off x="9772" y="3606"/>
              <a:ext cx="8948" cy="113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Movie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’s Attribute Feature: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Title/Genre/Age</a:t>
              </a:r>
              <a:endParaRPr lang="en-US" altLang="zh-CN" sz="2000" b="1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endPara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9" name="左箭头 28"/>
            <p:cNvSpPr/>
            <p:nvPr>
              <p:custDataLst>
                <p:tags r:id="rId10"/>
              </p:custDataLst>
            </p:nvPr>
          </p:nvSpPr>
          <p:spPr>
            <a:xfrm rot="16200000">
              <a:off x="4696" y="3230"/>
              <a:ext cx="422" cy="528"/>
            </a:xfrm>
            <a:prstGeom prst="left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11"/>
              </p:custDataLst>
            </p:nvPr>
          </p:nvSpPr>
          <p:spPr>
            <a:xfrm>
              <a:off x="5101" y="5562"/>
              <a:ext cx="8947" cy="8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000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Basic Data: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rating.csv--[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UserID,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MovieID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] Pairs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2"/>
              </p:custDataLst>
            </p:nvPr>
          </p:nvSpPr>
          <p:spPr>
            <a:xfrm>
              <a:off x="387" y="6981"/>
              <a:ext cx="18292" cy="3174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[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User-Based Feature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,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Movies-Based Feature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] Vactors</a:t>
              </a:r>
              <a:endParaRPr lang="en-US" altLang="zh-CN" sz="20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2" name="右箭头 31"/>
            <p:cNvSpPr/>
            <p:nvPr>
              <p:custDataLst>
                <p:tags r:id="rId13"/>
              </p:custDataLst>
            </p:nvPr>
          </p:nvSpPr>
          <p:spPr>
            <a:xfrm rot="2520000">
              <a:off x="4607" y="4974"/>
              <a:ext cx="552" cy="58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14"/>
              </p:custDataLst>
            </p:nvPr>
          </p:nvSpPr>
          <p:spPr>
            <a:xfrm rot="7920000">
              <a:off x="14017" y="5029"/>
              <a:ext cx="552" cy="516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下箭头 33"/>
            <p:cNvSpPr/>
            <p:nvPr>
              <p:custDataLst>
                <p:tags r:id="rId15"/>
              </p:custDataLst>
            </p:nvPr>
          </p:nvSpPr>
          <p:spPr>
            <a:xfrm>
              <a:off x="9265" y="6479"/>
              <a:ext cx="581" cy="443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>
              <p:custDataLst>
                <p:tags r:id="rId16"/>
              </p:custDataLst>
            </p:nvPr>
          </p:nvSpPr>
          <p:spPr>
            <a:xfrm>
              <a:off x="451" y="4212"/>
              <a:ext cx="17898" cy="6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68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b="1" dirty="0">
                  <a:solidFill>
                    <a:srgbClr val="A6803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Behavior Feature: </a:t>
              </a: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Rating_value_characteristic,Rating_num_characteristic</a:t>
              </a:r>
              <a:endPara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1" name="左箭头 40"/>
            <p:cNvSpPr/>
            <p:nvPr>
              <p:custDataLst>
                <p:tags r:id="rId17"/>
              </p:custDataLst>
            </p:nvPr>
          </p:nvSpPr>
          <p:spPr>
            <a:xfrm rot="16200000">
              <a:off x="9313" y="4804"/>
              <a:ext cx="486" cy="784"/>
            </a:xfrm>
            <a:prstGeom prst="leftArrow">
              <a:avLst/>
            </a:prstGeom>
            <a:solidFill>
              <a:srgbClr val="A68037"/>
            </a:solidFill>
            <a:ln>
              <a:solidFill>
                <a:srgbClr val="A68037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>
              <p:custDataLst>
                <p:tags r:id="rId18"/>
              </p:custDataLst>
            </p:nvPr>
          </p:nvSpPr>
          <p:spPr>
            <a:xfrm>
              <a:off x="450" y="1446"/>
              <a:ext cx="18262" cy="85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000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Information 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Data: [movies.csv]</a:t>
              </a:r>
              <a:r>
                <a:rPr lang="en-US" altLang="zh-CN" sz="20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; tags.csv; links.csv; genome-tags.csv; genome-scores.csv </a:t>
              </a:r>
              <a:endPara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9"/>
              </p:custDataLst>
            </p:nvPr>
          </p:nvSpPr>
          <p:spPr>
            <a:xfrm>
              <a:off x="451" y="7685"/>
              <a:ext cx="18324" cy="2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ctr"/>
              <a:r>
                <a:rPr lang="en-US" altLang="zh-CN" sz="1600" b="1">
                  <a:solidFill>
                    <a:srgbClr val="AA7900"/>
                  </a:solidFill>
                </a:rPr>
                <a:t>[</a:t>
              </a:r>
              <a:r>
                <a:rPr lang="zh-CN" altLang="en-US" sz="1600" b="1">
                  <a:solidFill>
                    <a:srgbClr val="AA7900"/>
                  </a:solidFill>
                </a:rPr>
                <a:t>'user_avg_rating', 'user_avg_rating_squared', 'user_min_rating', 'user_max_rating', 'user_median_rating', 'user_rating_range', 'user_rating_std','user_num_movies_rated', 'user_num_movies_rated_squared', </a:t>
              </a:r>
              <a:endParaRPr lang="zh-CN" altLang="en-US" sz="1600"/>
            </a:p>
            <a:p>
              <a:pPr algn="ctr"/>
              <a:r>
                <a:rPr lang="zh-CN" altLang="en-US" sz="1600" b="1">
                  <a:solidFill>
                    <a:srgbClr val="C00000"/>
                  </a:solidFill>
                </a:rPr>
                <a:t>'title', 'Adventure', 'Animation', 'Children', 'Comedy', 'Fantasy', 'Romance','Drama', 'Action', 'Crime', 'Thriller', 'Horror', 'Mystery', 'Sci-Fi','IMAX', 'Documentary', 'War', 'Musical', 'Western', 'Film-Noir','1870.0', '1880.0', '1890.0', '1900.0', '1910.0', '1920.0', '1930.0',</a:t>
              </a:r>
              <a:r>
                <a:rPr lang="en-US" altLang="zh-CN" sz="1600" b="1">
                  <a:solidFill>
                    <a:srgbClr val="C00000"/>
                  </a:solidFill>
                </a:rPr>
                <a:t> </a:t>
              </a:r>
              <a:r>
                <a:rPr lang="zh-CN" altLang="en-US" sz="1600" b="1">
                  <a:solidFill>
                    <a:srgbClr val="C00000"/>
                  </a:solidFill>
                </a:rPr>
                <a:t>'1940.0', '1950.0', '1960.0', '1970.0', '1980.0', '1990.0', '2000.0',</a:t>
              </a:r>
              <a:r>
                <a:rPr lang="en-US" altLang="zh-CN" sz="1600" b="1">
                  <a:solidFill>
                    <a:srgbClr val="C00000"/>
                  </a:solidFill>
                </a:rPr>
                <a:t> </a:t>
              </a:r>
              <a:r>
                <a:rPr lang="zh-CN" altLang="en-US" sz="1600" b="1">
                  <a:solidFill>
                    <a:srgbClr val="C00000"/>
                  </a:solidFill>
                </a:rPr>
                <a:t>'2010.0'</a:t>
              </a:r>
              <a:r>
                <a:rPr lang="en-US" altLang="zh-CN" sz="1600" b="1">
                  <a:solidFill>
                    <a:srgbClr val="C00000"/>
                  </a:solidFill>
                </a:rPr>
                <a:t>]</a:t>
              </a:r>
              <a:endParaRPr lang="en-US" altLang="zh-CN" sz="1600" b="1">
                <a:solidFill>
                  <a:srgbClr val="C00000"/>
                </a:solidFill>
              </a:endParaRPr>
            </a:p>
            <a:p>
              <a:pPr algn="ctr"/>
              <a:r>
                <a:rPr lang="en-US" altLang="zh-CN" b="1">
                  <a:solidFill>
                    <a:schemeClr val="tx1"/>
                  </a:solidFill>
                </a:rPr>
                <a:t>...</a:t>
              </a:r>
              <a:endParaRPr lang="en-US" altLang="zh-CN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1. Target - Two control experiments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Content-based-ML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Method: Model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67970" y="1738630"/>
            <a:ext cx="5839430" cy="1709420"/>
            <a:chOff x="406" y="2232"/>
            <a:chExt cx="9659" cy="2692"/>
          </a:xfrm>
        </p:grpSpPr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406" y="2232"/>
              <a:ext cx="9659" cy="2692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0" name="图片 99"/>
            <p:cNvPicPr/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589" y="2541"/>
              <a:ext cx="2543" cy="19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3275" y="2362"/>
              <a:ext cx="6326" cy="256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>
                  <a:sym typeface="+mn-ea"/>
                </a:rPr>
                <a:t>Linear Regression</a:t>
              </a:r>
              <a:r>
                <a:rPr lang="zh-CN" altLang="en-US">
                  <a:sym typeface="+mn-ea"/>
                </a:rPr>
                <a:t>：</a:t>
              </a:r>
              <a:endParaRPr lang="zh-CN" altLang="en-US">
                <a:sym typeface="+mn-ea"/>
              </a:endParaRPr>
            </a:p>
            <a:p>
              <a:r>
                <a:rPr lang="zh-CN" altLang="en-US">
                  <a:sym typeface="+mn-ea"/>
                </a:rPr>
                <a:t>•</a:t>
              </a:r>
              <a:r>
                <a:rPr lang="en-US" altLang="zh-CN">
                  <a:sym typeface="+mn-ea"/>
                </a:rPr>
                <a:t> </a:t>
              </a:r>
              <a:r>
                <a:rPr lang="zh-CN" altLang="en-US">
                  <a:sym typeface="+mn-ea"/>
                </a:rPr>
                <a:t>Predict </a:t>
              </a:r>
              <a:r>
                <a:rPr lang="en-US" altLang="zh-CN">
                  <a:sym typeface="+mn-ea"/>
                </a:rPr>
                <a:t>as regression</a:t>
              </a:r>
              <a:endParaRPr lang="zh-CN" altLang="en-US">
                <a:sym typeface="+mn-ea"/>
              </a:endParaRPr>
            </a:p>
            <a:p>
              <a:r>
                <a:rPr lang="zh-CN" altLang="en-US">
                  <a:sym typeface="+mn-ea"/>
                </a:rPr>
                <a:t>• Poor performance: Simple &amp; Naive</a:t>
              </a:r>
              <a:endParaRPr lang="zh-CN" altLang="en-US">
                <a:sym typeface="+mn-ea"/>
              </a:endParaRPr>
            </a:p>
            <a:p>
              <a:r>
                <a:rPr lang="zh-CN" altLang="en-US">
                  <a:sym typeface="+mn-ea"/>
                </a:rPr>
                <a:t>• Time consuming, impossible to add other features</a:t>
              </a:r>
              <a:endParaRPr lang="zh-CN" altLang="en-US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7970" y="3596472"/>
            <a:ext cx="5829300" cy="2726858"/>
            <a:chOff x="406" y="5118"/>
            <a:chExt cx="9660" cy="3890"/>
          </a:xfrm>
        </p:grpSpPr>
        <p:pic>
          <p:nvPicPr>
            <p:cNvPr id="102" name="图片 101"/>
            <p:cNvPicPr/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06" y="5746"/>
              <a:ext cx="3397" cy="190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3759" y="5197"/>
              <a:ext cx="6307" cy="343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>
                  <a:sym typeface="+mn-ea"/>
                </a:rPr>
                <a:t>Gradient-boosted tree regression: </a:t>
              </a:r>
              <a:endParaRPr lang="en-US" altLang="zh-CN">
                <a:sym typeface="+mn-ea"/>
              </a:endParaRPr>
            </a:p>
            <a:p>
              <a:r>
                <a:rPr lang="en-US" altLang="zh-CN">
                  <a:sym typeface="+mn-ea"/>
                </a:rPr>
                <a:t>• Predict as regresion</a:t>
              </a:r>
              <a:endParaRPr lang="en-US" altLang="zh-CN">
                <a:sym typeface="+mn-ea"/>
              </a:endParaRPr>
            </a:p>
            <a:p>
              <a:r>
                <a:rPr lang="en-US" altLang="zh-CN">
                  <a:sym typeface="+mn-ea"/>
                </a:rPr>
                <a:t>• </a:t>
              </a:r>
              <a:r>
                <a:rPr lang="en-US" altLang="zh-CN"/>
                <a:t>Leaf-wise Tree Growth: lower training loss, faster</a:t>
              </a:r>
              <a:endParaRPr lang="en-US" altLang="zh-CN"/>
            </a:p>
            <a:p>
              <a:r>
                <a:rPr lang="en-US" altLang="zh-CN"/>
                <a:t>• Prevent overfitting: max_depth, num_leaves, min_data_in_leaf, early_stopping</a:t>
              </a:r>
              <a:endParaRPr lang="en-US" altLang="zh-CN"/>
            </a:p>
            <a:p>
              <a:r>
                <a:rPr lang="en-US" altLang="zh-CN"/>
                <a:t>• Boosting: feature_fraction, bagging_fraction</a:t>
              </a:r>
              <a:endParaRPr lang="en-US" altLang="zh-CN"/>
            </a:p>
          </p:txBody>
        </p:sp>
        <p:sp>
          <p:nvSpPr>
            <p:cNvPr id="11" name="矩形 10"/>
            <p:cNvSpPr/>
            <p:nvPr>
              <p:custDataLst>
                <p:tags r:id="rId10"/>
              </p:custDataLst>
            </p:nvPr>
          </p:nvSpPr>
          <p:spPr>
            <a:xfrm>
              <a:off x="406" y="5118"/>
              <a:ext cx="9658" cy="3890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6266815" y="4036695"/>
            <a:ext cx="5681345" cy="228663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DataFrame: </a:t>
            </a:r>
            <a:endParaRPr lang="en-US" sz="16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Fundamental </a:t>
            </a: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 structure</a:t>
            </a: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stores objects in a Spark MLlib-specific Vector type.</a:t>
            </a:r>
            <a:endParaRPr 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Transformer(</a:t>
            </a: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transform()</a:t>
            </a: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): </a:t>
            </a:r>
            <a:endParaRPr lang="en-US" sz="16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Transforming data in a DataFrame, </a:t>
            </a:r>
            <a:endParaRPr 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Used for </a:t>
            </a: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[feature transformation] </a:t>
            </a:r>
            <a:r>
              <a:rPr lang="en-US" sz="160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</a:t>
            </a: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[applying trained models]</a:t>
            </a:r>
            <a:endParaRPr lang="en-US" sz="16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Convert feature datasets into </a:t>
            </a:r>
            <a:r>
              <a:rPr lang="en-US" sz="16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 with predicted results.</a:t>
            </a:r>
            <a:r>
              <a:rPr lang="en-US" sz="160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sz="160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Estimator(</a:t>
            </a:r>
            <a:r>
              <a:rPr lang="en-US" sz="1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fit()</a:t>
            </a:r>
            <a:r>
              <a:rPr lang="en-US" sz="16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 (Pipeline; Parameter)</a:t>
            </a:r>
            <a:endParaRPr lang="en-US" sz="16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267970" y="990600"/>
            <a:ext cx="5844540" cy="5448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2000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Model Selection</a:t>
            </a:r>
            <a:endParaRPr lang="en-US" sz="2000" b="1" u="sng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7" name="矩形 16"/>
          <p:cNvSpPr/>
          <p:nvPr>
            <p:custDataLst>
              <p:tags r:id="rId13"/>
            </p:custDataLst>
          </p:nvPr>
        </p:nvSpPr>
        <p:spPr>
          <a:xfrm>
            <a:off x="6266815" y="977900"/>
            <a:ext cx="5681980" cy="5448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2000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Model Training</a:t>
            </a:r>
            <a:endParaRPr lang="en-US" sz="2000" b="1" u="sng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35700" y="1667510"/>
            <a:ext cx="5636260" cy="2266950"/>
            <a:chOff x="9820" y="2626"/>
            <a:chExt cx="8876" cy="3570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t="1053" r="19072"/>
            <a:stretch>
              <a:fillRect/>
            </a:stretch>
          </p:blipFill>
          <p:spPr>
            <a:xfrm>
              <a:off x="9820" y="2626"/>
              <a:ext cx="8177" cy="357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>
              <p:custDataLst>
                <p:tags r:id="rId16"/>
              </p:custDataLst>
            </p:nvPr>
          </p:nvSpPr>
          <p:spPr>
            <a:xfrm>
              <a:off x="10235" y="4116"/>
              <a:ext cx="6434" cy="62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7"/>
              </p:custDataLst>
            </p:nvPr>
          </p:nvSpPr>
          <p:spPr>
            <a:xfrm>
              <a:off x="10235" y="3298"/>
              <a:ext cx="6434" cy="427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627" y="3242"/>
              <a:ext cx="181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DataFrame</a:t>
              </a:r>
              <a:endParaRPr lang="en-US" altLang="en-US" sz="14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632" y="4136"/>
              <a:ext cx="2065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Transformer</a:t>
              </a:r>
              <a:endParaRPr lang="en-US" altLang="en-US" sz="14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627" y="5639"/>
              <a:ext cx="2065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Estimator</a:t>
              </a:r>
              <a:endParaRPr lang="en-US" altLang="en-US" sz="14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 Result - Efficiency &amp; Accuracy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5.1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Efficiency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06070" y="1490345"/>
            <a:ext cx="4356100" cy="4272280"/>
            <a:chOff x="482" y="2347"/>
            <a:chExt cx="6860" cy="6728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482" y="2347"/>
              <a:ext cx="6860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Big-D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ata Situation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4"/>
              </p:custDataLst>
            </p:nvPr>
          </p:nvSpPr>
          <p:spPr>
            <a:xfrm>
              <a:off x="494" y="3017"/>
              <a:ext cx="6836" cy="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How to improve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operational efficiency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?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9" name="矩形 68"/>
            <p:cNvSpPr/>
            <p:nvPr>
              <p:custDataLst>
                <p:tags r:id="rId5"/>
              </p:custDataLst>
            </p:nvPr>
          </p:nvSpPr>
          <p:spPr>
            <a:xfrm>
              <a:off x="482" y="4293"/>
              <a:ext cx="6860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Architecture 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Selection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0" name="下箭头 69"/>
            <p:cNvSpPr/>
            <p:nvPr>
              <p:custDataLst>
                <p:tags r:id="rId6"/>
              </p:custDataLst>
            </p:nvPr>
          </p:nvSpPr>
          <p:spPr>
            <a:xfrm>
              <a:off x="3732" y="3820"/>
              <a:ext cx="360" cy="35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7"/>
              </p:custDataLst>
            </p:nvPr>
          </p:nvSpPr>
          <p:spPr>
            <a:xfrm>
              <a:off x="512" y="4963"/>
              <a:ext cx="6800" cy="6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Distributed vs. Centralized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8"/>
              </p:custDataLst>
            </p:nvPr>
          </p:nvSpPr>
          <p:spPr>
            <a:xfrm>
              <a:off x="482" y="6258"/>
              <a:ext cx="6860" cy="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7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Control Experiments - 1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6" name="下箭头 75"/>
            <p:cNvSpPr/>
            <p:nvPr>
              <p:custDataLst>
                <p:tags r:id="rId9"/>
              </p:custDataLst>
            </p:nvPr>
          </p:nvSpPr>
          <p:spPr>
            <a:xfrm>
              <a:off x="3732" y="5785"/>
              <a:ext cx="360" cy="35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10"/>
              </p:custDataLst>
            </p:nvPr>
          </p:nvSpPr>
          <p:spPr>
            <a:xfrm>
              <a:off x="512" y="7029"/>
              <a:ext cx="6800" cy="11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</a:t>
              </a:r>
              <a:r>
                <a:rPr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ontrol method unchanged</a:t>
              </a:r>
              <a:endPara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</a:t>
              </a:r>
              <a:r>
                <a:rPr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nvestigate architecture</a:t>
              </a:r>
              <a:r>
                <a:rPr lang="en-US"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about </a:t>
              </a:r>
              <a:r>
                <a:rPr b="1" u="sng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efficiency</a:t>
              </a:r>
              <a:endPara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1"/>
              </p:custDataLst>
            </p:nvPr>
          </p:nvSpPr>
          <p:spPr>
            <a:xfrm>
              <a:off x="542" y="8379"/>
              <a:ext cx="6800" cy="6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Cluster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vs.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ocal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</a:t>
              </a:r>
              <a:r>
                <a:rPr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</a:t>
              </a:r>
              <a:endPara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rcRect l="28657" t="36997" r="6335" b="37459"/>
          <a:stretch>
            <a:fillRect/>
          </a:stretch>
        </p:blipFill>
        <p:spPr>
          <a:xfrm>
            <a:off x="4883150" y="1770380"/>
            <a:ext cx="6899275" cy="1666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rcRect l="26308" t="40564" r="5554" b="32989"/>
          <a:stretch>
            <a:fillRect/>
          </a:stretch>
        </p:blipFill>
        <p:spPr>
          <a:xfrm>
            <a:off x="4740910" y="4112895"/>
            <a:ext cx="7026275" cy="16217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7065010" y="3108325"/>
            <a:ext cx="4632325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ocal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5"/>
            </p:custDataLst>
          </p:nvPr>
        </p:nvSpPr>
        <p:spPr>
          <a:xfrm>
            <a:off x="7059930" y="5424805"/>
            <a:ext cx="4722495" cy="4603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Cluster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6"/>
            </p:custDataLst>
          </p:nvPr>
        </p:nvSpPr>
        <p:spPr>
          <a:xfrm>
            <a:off x="4849495" y="916305"/>
            <a:ext cx="7110095" cy="546989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 Method with Local-mode and Cluster-mode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sz="8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Cluster-mode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29s faster</a:t>
            </a:r>
            <a:endParaRPr lang="en-US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3290570" y="5001895"/>
            <a:ext cx="456565" cy="214820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7"/>
            </p:custDataLst>
          </p:nvPr>
        </p:nvSpPr>
        <p:spPr>
          <a:xfrm>
            <a:off x="5138420" y="3108325"/>
            <a:ext cx="1926590" cy="46101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8"/>
            </p:custDataLst>
          </p:nvPr>
        </p:nvSpPr>
        <p:spPr>
          <a:xfrm>
            <a:off x="5132705" y="5425123"/>
            <a:ext cx="1926590" cy="460375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Accuracy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25425" y="144780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4"/>
            </p:custDataLst>
          </p:nvPr>
        </p:nvSpPr>
        <p:spPr>
          <a:xfrm>
            <a:off x="233045" y="1873250"/>
            <a:ext cx="4340860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 recommendation accuracy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5"/>
            </p:custDataLst>
          </p:nvPr>
        </p:nvSpPr>
        <p:spPr>
          <a:xfrm>
            <a:off x="225425" y="268351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下箭头 71"/>
          <p:cNvSpPr/>
          <p:nvPr>
            <p:custDataLst>
              <p:tags r:id="rId6"/>
            </p:custDataLst>
          </p:nvPr>
        </p:nvSpPr>
        <p:spPr>
          <a:xfrm>
            <a:off x="2267585" y="2383155"/>
            <a:ext cx="27178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>
            <p:custDataLst>
              <p:tags r:id="rId7"/>
            </p:custDataLst>
          </p:nvPr>
        </p:nvSpPr>
        <p:spPr>
          <a:xfrm>
            <a:off x="244475" y="3099435"/>
            <a:ext cx="4318000" cy="423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Collaborative vs. Content-ML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7" name="矩形 76"/>
          <p:cNvSpPr/>
          <p:nvPr>
            <p:custDataLst>
              <p:tags r:id="rId8"/>
            </p:custDataLst>
          </p:nvPr>
        </p:nvSpPr>
        <p:spPr>
          <a:xfrm>
            <a:off x="225425" y="393128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- 2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8" name="下箭头 77"/>
          <p:cNvSpPr/>
          <p:nvPr>
            <p:custDataLst>
              <p:tags r:id="rId9"/>
            </p:custDataLst>
          </p:nvPr>
        </p:nvSpPr>
        <p:spPr>
          <a:xfrm>
            <a:off x="2267585" y="3630930"/>
            <a:ext cx="27178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263525" y="4360545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ontrol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Dataset/Architecture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unchanged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nvestigate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about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263525" y="5152390"/>
            <a:ext cx="431800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vs.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Feature Engineering 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直角上箭头 14"/>
          <p:cNvSpPr/>
          <p:nvPr>
            <p:custDataLst>
              <p:tags r:id="rId12"/>
            </p:custDataLst>
          </p:nvPr>
        </p:nvSpPr>
        <p:spPr>
          <a:xfrm rot="5400000">
            <a:off x="3113405" y="4810760"/>
            <a:ext cx="456565" cy="214820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4849495" y="916305"/>
            <a:ext cx="7110095" cy="546989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Feature Engineering 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the same data</a:t>
            </a:r>
            <a:endParaRPr lang="zh-CN" altLang="en-US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5045710" y="4243705"/>
            <a:ext cx="1526540" cy="2051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 Engineering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ML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(Decision</a:t>
            </a:r>
            <a:endParaRPr lang="en-US" altLang="zh-CN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Tree)</a:t>
            </a:r>
            <a:endParaRPr lang="en-US" altLang="zh-CN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5"/>
            </p:custDataLst>
          </p:nvPr>
        </p:nvSpPr>
        <p:spPr>
          <a:xfrm>
            <a:off x="6694170" y="5833745"/>
            <a:ext cx="5102860" cy="4610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Root-mean-square error = 0.947499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45710" y="1266190"/>
            <a:ext cx="6751320" cy="2903220"/>
            <a:chOff x="7946" y="2119"/>
            <a:chExt cx="10632" cy="4572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b="13188"/>
            <a:stretch>
              <a:fillRect/>
            </a:stretch>
          </p:blipFill>
          <p:spPr>
            <a:xfrm>
              <a:off x="10542" y="2119"/>
              <a:ext cx="2461" cy="362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 t="10989" b="13167"/>
            <a:stretch>
              <a:fillRect/>
            </a:stretch>
          </p:blipFill>
          <p:spPr>
            <a:xfrm>
              <a:off x="13195" y="2119"/>
              <a:ext cx="5287" cy="3168"/>
            </a:xfrm>
            <a:prstGeom prst="rect">
              <a:avLst/>
            </a:prstGeom>
          </p:spPr>
        </p:pic>
        <p:sp>
          <p:nvSpPr>
            <p:cNvPr id="10" name="矩形 9"/>
            <p:cNvSpPr/>
            <p:nvPr>
              <p:custDataLst>
                <p:tags r:id="rId20"/>
              </p:custDataLst>
            </p:nvPr>
          </p:nvSpPr>
          <p:spPr>
            <a:xfrm>
              <a:off x="10542" y="5950"/>
              <a:ext cx="8036" cy="7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Root-mean-square error = 0.8217963309120487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1"/>
              </p:custDataLst>
            </p:nvPr>
          </p:nvSpPr>
          <p:spPr>
            <a:xfrm>
              <a:off x="7946" y="2119"/>
              <a:ext cx="2404" cy="4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ALS</a:t>
              </a:r>
              <a:endPara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19"/>
            <a:srcRect t="93895" r="39625" b="-263"/>
            <a:stretch>
              <a:fillRect/>
            </a:stretch>
          </p:blipFill>
          <p:spPr>
            <a:xfrm>
              <a:off x="13195" y="5321"/>
              <a:ext cx="5329" cy="43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3"/>
          <a:srcRect t="401" r="53967"/>
          <a:stretch>
            <a:fillRect/>
          </a:stretch>
        </p:blipFill>
        <p:spPr>
          <a:xfrm>
            <a:off x="9434830" y="4264025"/>
            <a:ext cx="2186940" cy="146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4"/>
          <a:srcRect l="30890" t="31850" r="13662" b="12685"/>
          <a:stretch>
            <a:fillRect/>
          </a:stretch>
        </p:blipFill>
        <p:spPr>
          <a:xfrm>
            <a:off x="6717030" y="4255135"/>
            <a:ext cx="2416175" cy="1487805"/>
          </a:xfrm>
          <a:prstGeom prst="rect">
            <a:avLst/>
          </a:prstGeom>
          <a:ln>
            <a:noFill/>
          </a:ln>
        </p:spPr>
      </p:pic>
      <p:sp>
        <p:nvSpPr>
          <p:cNvPr id="20" name="燕尾形 19"/>
          <p:cNvSpPr/>
          <p:nvPr/>
        </p:nvSpPr>
        <p:spPr>
          <a:xfrm rot="10800000">
            <a:off x="9200515" y="4923790"/>
            <a:ext cx="167640" cy="2286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5"/>
            </p:custDataLst>
          </p:nvPr>
        </p:nvSpPr>
        <p:spPr>
          <a:xfrm>
            <a:off x="9908540" y="4255770"/>
            <a:ext cx="1713230" cy="27432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sz="1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SkLearn :LinearRegression</a:t>
            </a:r>
            <a:endParaRPr lang="en-US" sz="1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6"/>
            </p:custDataLst>
          </p:nvPr>
        </p:nvSpPr>
        <p:spPr>
          <a:xfrm>
            <a:off x="7832725" y="5021580"/>
            <a:ext cx="1250315" cy="27432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sz="1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ML:Decision Tree</a:t>
            </a:r>
            <a:endParaRPr lang="en-US" sz="1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5.2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Accuracy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25425" y="144780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4"/>
            </p:custDataLst>
          </p:nvPr>
        </p:nvSpPr>
        <p:spPr>
          <a:xfrm>
            <a:off x="233045" y="1873250"/>
            <a:ext cx="4340860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 recommendation accuracy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5"/>
            </p:custDataLst>
          </p:nvPr>
        </p:nvSpPr>
        <p:spPr>
          <a:xfrm>
            <a:off x="225425" y="268351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下箭头 71"/>
          <p:cNvSpPr/>
          <p:nvPr>
            <p:custDataLst>
              <p:tags r:id="rId6"/>
            </p:custDataLst>
          </p:nvPr>
        </p:nvSpPr>
        <p:spPr>
          <a:xfrm>
            <a:off x="2267585" y="2383155"/>
            <a:ext cx="27178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>
            <p:custDataLst>
              <p:tags r:id="rId7"/>
            </p:custDataLst>
          </p:nvPr>
        </p:nvSpPr>
        <p:spPr>
          <a:xfrm>
            <a:off x="244475" y="3099435"/>
            <a:ext cx="4318000" cy="423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Collaborative vs. Content-ML</a:t>
            </a:r>
            <a:endParaRPr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7" name="矩形 76"/>
          <p:cNvSpPr/>
          <p:nvPr>
            <p:custDataLst>
              <p:tags r:id="rId8"/>
            </p:custDataLst>
          </p:nvPr>
        </p:nvSpPr>
        <p:spPr>
          <a:xfrm>
            <a:off x="225425" y="393128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- 2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8" name="下箭头 77"/>
          <p:cNvSpPr/>
          <p:nvPr>
            <p:custDataLst>
              <p:tags r:id="rId9"/>
            </p:custDataLst>
          </p:nvPr>
        </p:nvSpPr>
        <p:spPr>
          <a:xfrm>
            <a:off x="2267585" y="3630930"/>
            <a:ext cx="27178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263525" y="4360545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ontrol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Dataset/Architecture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unchanged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nvestigate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about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263525" y="5152390"/>
            <a:ext cx="431800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vs.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Feature Engineering 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直角上箭头 14"/>
          <p:cNvSpPr/>
          <p:nvPr>
            <p:custDataLst>
              <p:tags r:id="rId12"/>
            </p:custDataLst>
          </p:nvPr>
        </p:nvSpPr>
        <p:spPr>
          <a:xfrm rot="5400000">
            <a:off x="3113405" y="4810760"/>
            <a:ext cx="456565" cy="2148205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4849495" y="916305"/>
            <a:ext cx="7110095" cy="546989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Feature Engineering ML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the same data</a:t>
            </a:r>
            <a:endParaRPr lang="zh-CN" altLang="en-US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5045710" y="4243705"/>
            <a:ext cx="1526540" cy="20510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 Engineering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ML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(Decision</a:t>
            </a:r>
            <a:endParaRPr lang="en-US" altLang="zh-CN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Tree)</a:t>
            </a:r>
            <a:endParaRPr lang="en-US" altLang="zh-CN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5"/>
            </p:custDataLst>
          </p:nvPr>
        </p:nvSpPr>
        <p:spPr>
          <a:xfrm>
            <a:off x="6694170" y="5833745"/>
            <a:ext cx="5102860" cy="4610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Root-mean-square error = 0.947499</a:t>
            </a:r>
            <a:endParaRPr lang="en-US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045710" y="1266190"/>
            <a:ext cx="6751320" cy="2903220"/>
            <a:chOff x="7946" y="2119"/>
            <a:chExt cx="10632" cy="4572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rcRect b="13188"/>
            <a:stretch>
              <a:fillRect/>
            </a:stretch>
          </p:blipFill>
          <p:spPr>
            <a:xfrm>
              <a:off x="10542" y="2119"/>
              <a:ext cx="2461" cy="362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 t="10989" b="13167"/>
            <a:stretch>
              <a:fillRect/>
            </a:stretch>
          </p:blipFill>
          <p:spPr>
            <a:xfrm>
              <a:off x="13195" y="2119"/>
              <a:ext cx="5287" cy="3168"/>
            </a:xfrm>
            <a:prstGeom prst="rect">
              <a:avLst/>
            </a:prstGeom>
          </p:spPr>
        </p:pic>
        <p:sp>
          <p:nvSpPr>
            <p:cNvPr id="10" name="矩形 9"/>
            <p:cNvSpPr/>
            <p:nvPr>
              <p:custDataLst>
                <p:tags r:id="rId20"/>
              </p:custDataLst>
            </p:nvPr>
          </p:nvSpPr>
          <p:spPr>
            <a:xfrm>
              <a:off x="10542" y="5950"/>
              <a:ext cx="8036" cy="7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Root-mean-square error = 0.8217963309120487</a:t>
              </a:r>
              <a:endPara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1"/>
              </p:custDataLst>
            </p:nvPr>
          </p:nvSpPr>
          <p:spPr>
            <a:xfrm>
              <a:off x="7946" y="2119"/>
              <a:ext cx="2404" cy="4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lvl="0" algn="ctr">
                <a:buClrTx/>
                <a:buSzTx/>
                <a:buFontTx/>
              </a:pP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ALS</a:t>
              </a:r>
              <a:endPara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19"/>
            <a:srcRect t="93895" r="39625" b="-263"/>
            <a:stretch>
              <a:fillRect/>
            </a:stretch>
          </p:blipFill>
          <p:spPr>
            <a:xfrm>
              <a:off x="13195" y="5321"/>
              <a:ext cx="5329" cy="436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3"/>
          <a:srcRect t="401" r="53967"/>
          <a:stretch>
            <a:fillRect/>
          </a:stretch>
        </p:blipFill>
        <p:spPr>
          <a:xfrm>
            <a:off x="9434830" y="4264025"/>
            <a:ext cx="2186940" cy="146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4"/>
          <a:srcRect l="30890" t="31850" r="13662" b="12827"/>
          <a:stretch>
            <a:fillRect/>
          </a:stretch>
        </p:blipFill>
        <p:spPr>
          <a:xfrm>
            <a:off x="6717030" y="4255135"/>
            <a:ext cx="2416175" cy="1483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燕尾形 19"/>
          <p:cNvSpPr/>
          <p:nvPr/>
        </p:nvSpPr>
        <p:spPr>
          <a:xfrm rot="10800000">
            <a:off x="9200515" y="4923790"/>
            <a:ext cx="167640" cy="2286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5"/>
            </p:custDataLst>
          </p:nvPr>
        </p:nvSpPr>
        <p:spPr>
          <a:xfrm>
            <a:off x="9908540" y="4255770"/>
            <a:ext cx="1713230" cy="27432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sz="1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SkLearn :LinearRegression</a:t>
            </a:r>
            <a:endParaRPr lang="en-US" sz="1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6"/>
            </p:custDataLst>
          </p:nvPr>
        </p:nvSpPr>
        <p:spPr>
          <a:xfrm>
            <a:off x="7832725" y="5021580"/>
            <a:ext cx="1250315" cy="27432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sz="1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ML:Decision Tree</a:t>
            </a:r>
            <a:endParaRPr lang="en-US" sz="1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7"/>
            </p:custDataLst>
          </p:nvPr>
        </p:nvSpPr>
        <p:spPr>
          <a:xfrm>
            <a:off x="6694170" y="1266190"/>
            <a:ext cx="5148580" cy="5027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sym typeface="+mn-ea"/>
              </a:rPr>
              <a:t>Why ALS is better than Feature-Engineering</a:t>
            </a:r>
            <a:r>
              <a:rPr lang="zh-CN" altLang="en-US" sz="2000" b="1">
                <a:sym typeface="+mn-ea"/>
              </a:rPr>
              <a:t>：</a:t>
            </a:r>
            <a:endParaRPr lang="zh-CN" altLang="en-US" sz="2000" b="1">
              <a:sym typeface="+mn-ea"/>
            </a:endParaRPr>
          </a:p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Implicit feedback processing: Recommendation systems often have implicit feedback data (such as clicks, browsing history, etc.), which is difficult to utilize through traditional feature engineering.</a:t>
            </a: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No explicit feature engineering is required</a:t>
            </a: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Handling Sparse Data</a:t>
            </a: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Scalability</a:t>
            </a:r>
            <a:endParaRPr lang="en-US" altLang="zh-CN" sz="20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5.3 Conclusion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447675" y="1141730"/>
            <a:ext cx="5148580" cy="5027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>
                <a:sym typeface="+mn-ea"/>
              </a:rPr>
              <a:t>What have we gained</a:t>
            </a:r>
            <a:r>
              <a:rPr lang="zh-CN" altLang="en-US" sz="2400" b="1">
                <a:sym typeface="+mn-ea"/>
              </a:rPr>
              <a:t>：</a:t>
            </a:r>
            <a:endParaRPr lang="zh-CN" altLang="en-US" sz="2400" b="1">
              <a:sym typeface="+mn-ea"/>
            </a:endParaRPr>
          </a:p>
          <a:p>
            <a:pPr lvl="0" indent="0" algn="l">
              <a:buClrTx/>
              <a:buSzTx/>
              <a:buFont typeface="Arial" panose="020B0604020202020204" pitchFamily="34" charset="0"/>
              <a:buNone/>
            </a:pPr>
            <a:endParaRPr lang="en-US" altLang="zh-CN" sz="24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sym typeface="+mn-ea"/>
              </a:rPr>
              <a:t>Clear goals and clear task planning.</a:t>
            </a:r>
            <a:endParaRPr lang="en-US" altLang="zh-CN" sz="24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Try to know why before implement how.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The most concise and effective comparison result - achieved our goal very well.</a:t>
            </a:r>
            <a:endParaRPr lang="en-US" altLang="zh-CN" sz="2400" b="1">
              <a:sym typeface="+mn-ea"/>
            </a:endParaRP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b="1"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156960" y="1894205"/>
            <a:ext cx="5469890" cy="3514090"/>
            <a:chOff x="9950" y="2922"/>
            <a:chExt cx="8614" cy="5534"/>
          </a:xfrm>
        </p:grpSpPr>
        <p:pic>
          <p:nvPicPr>
            <p:cNvPr id="31" name="图片 3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950" y="2922"/>
              <a:ext cx="8614" cy="55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6"/>
              </p:custDataLst>
            </p:nvPr>
          </p:nvSpPr>
          <p:spPr>
            <a:xfrm>
              <a:off x="11220" y="7644"/>
              <a:ext cx="6589" cy="735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>
            <a:xfrm>
              <a:off x="11200" y="5741"/>
              <a:ext cx="2887" cy="1570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8"/>
              </p:custDataLst>
            </p:nvPr>
          </p:nvSpPr>
          <p:spPr>
            <a:xfrm>
              <a:off x="14134" y="5741"/>
              <a:ext cx="3666" cy="1570"/>
            </a:xfrm>
            <a:prstGeom prst="rect">
              <a:avLst/>
            </a:prstGeom>
            <a:noFill/>
            <a:ln w="19050">
              <a:solidFill>
                <a:srgbClr val="D7A8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p>
              <a:pPr algn="ctr"/>
              <a:endPara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9"/>
              </p:custDataLst>
            </p:nvPr>
          </p:nvSpPr>
          <p:spPr>
            <a:xfrm>
              <a:off x="10274" y="3417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1</a:t>
              </a:r>
              <a:endParaRPr lang="en-US" altLang="zh-CN"/>
            </a:p>
          </p:txBody>
        </p:sp>
        <p:sp>
          <p:nvSpPr>
            <p:cNvPr id="29" name="矩形 28"/>
            <p:cNvSpPr/>
            <p:nvPr>
              <p:custDataLst>
                <p:tags r:id="rId10"/>
              </p:custDataLst>
            </p:nvPr>
          </p:nvSpPr>
          <p:spPr>
            <a:xfrm>
              <a:off x="11786" y="5001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2</a:t>
              </a:r>
              <a:endParaRPr lang="en-US" altLang="zh-CN"/>
            </a:p>
          </p:txBody>
        </p:sp>
        <p:sp>
          <p:nvSpPr>
            <p:cNvPr id="30" name="矩形 29"/>
            <p:cNvSpPr/>
            <p:nvPr>
              <p:custDataLst>
                <p:tags r:id="rId11"/>
              </p:custDataLst>
            </p:nvPr>
          </p:nvSpPr>
          <p:spPr>
            <a:xfrm>
              <a:off x="11326" y="6397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3</a:t>
              </a:r>
              <a:endParaRPr lang="en-US" altLang="zh-CN"/>
            </a:p>
          </p:txBody>
        </p:sp>
        <p:sp>
          <p:nvSpPr>
            <p:cNvPr id="33" name="矩形 32"/>
            <p:cNvSpPr/>
            <p:nvPr>
              <p:custDataLst>
                <p:tags r:id="rId12"/>
              </p:custDataLst>
            </p:nvPr>
          </p:nvSpPr>
          <p:spPr>
            <a:xfrm>
              <a:off x="14222" y="6397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4</a:t>
              </a:r>
              <a:endParaRPr lang="en-US" altLang="zh-CN"/>
            </a:p>
          </p:txBody>
        </p:sp>
        <p:sp>
          <p:nvSpPr>
            <p:cNvPr id="34" name="矩形 33"/>
            <p:cNvSpPr/>
            <p:nvPr>
              <p:custDataLst>
                <p:tags r:id="rId13"/>
              </p:custDataLst>
            </p:nvPr>
          </p:nvSpPr>
          <p:spPr>
            <a:xfrm>
              <a:off x="11326" y="7969"/>
              <a:ext cx="336" cy="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5</a:t>
              </a:r>
              <a:endParaRPr lang="en-US" alt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The End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Introduction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6525" y="1024890"/>
            <a:ext cx="11825605" cy="744855"/>
            <a:chOff x="215" y="1390"/>
            <a:chExt cx="18623" cy="1173"/>
          </a:xfrm>
        </p:grpSpPr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363" y="1390"/>
              <a:ext cx="18475" cy="1173"/>
            </a:xfrm>
            <a:prstGeom prst="rect">
              <a:avLst/>
            </a:prstGeom>
            <a:solidFill>
              <a:srgbClr val="F2F3F9"/>
            </a:solidFill>
            <a:ln w="38100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ctr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215" y="1517"/>
              <a:ext cx="18573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</a:rPr>
                <a:t>MovieLens: </a:t>
              </a:r>
              <a:r>
                <a:rPr lang="en-US" altLang="zh-CN" sz="3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Big-</a:t>
              </a:r>
              <a:r>
                <a:rPr lang="zh-CN" altLang="en-US" sz="3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Data</a:t>
              </a:r>
              <a:r>
                <a:rPr lang="en-US" altLang="zh-CN" sz="3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Recommendation-Analysis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</a:rPr>
                <a:t> with Spark</a:t>
              </a:r>
              <a:endParaRPr lang="en-US" altLang="zh-CN" sz="3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3" name="直接箭头连接符 2"/>
          <p:cNvCxnSpPr/>
          <p:nvPr>
            <p:custDataLst>
              <p:tags r:id="rId5"/>
            </p:custDataLst>
          </p:nvPr>
        </p:nvCxnSpPr>
        <p:spPr>
          <a:xfrm>
            <a:off x="1798320" y="1733550"/>
            <a:ext cx="0" cy="286385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104" b="2654"/>
          <a:stretch>
            <a:fillRect/>
          </a:stretch>
        </p:blipFill>
        <p:spPr>
          <a:xfrm>
            <a:off x="275590" y="2477770"/>
            <a:ext cx="3110865" cy="378968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266700" y="2033905"/>
            <a:ext cx="3119755" cy="386080"/>
          </a:xfrm>
          <a:prstGeom prst="rect">
            <a:avLst/>
          </a:prstGeom>
          <a:ln w="19050">
            <a:solidFill>
              <a:srgbClr val="035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MovieLens</a:t>
            </a:r>
            <a:endParaRPr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629150" y="2069465"/>
            <a:ext cx="694182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Big-D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ata Situation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8" name="肘形连接符 17"/>
          <p:cNvCxnSpPr>
            <a:stCxn id="30" idx="2"/>
          </p:cNvCxnSpPr>
          <p:nvPr/>
        </p:nvCxnSpPr>
        <p:spPr>
          <a:xfrm rot="5400000" flipV="1">
            <a:off x="3971290" y="1602105"/>
            <a:ext cx="570230" cy="745490"/>
          </a:xfrm>
          <a:prstGeom prst="bentConnector2">
            <a:avLst/>
          </a:prstGeom>
          <a:ln w="28575">
            <a:solidFill>
              <a:srgbClr val="AA79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4627880" y="3593465"/>
            <a:ext cx="6938645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0"/>
            </p:custDataLst>
          </p:nvPr>
        </p:nvSpPr>
        <p:spPr>
          <a:xfrm>
            <a:off x="4627880" y="2451735"/>
            <a:ext cx="6938645" cy="96901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MovieLens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</a:t>
            </a:r>
            <a:endParaRPr 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contains 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25000095 </a:t>
            </a:r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ratings</a:t>
            </a:r>
            <a:r>
              <a:rPr lang="en-US"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1093360 </a:t>
            </a:r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tag applications </a:t>
            </a:r>
            <a:endParaRPr sz="2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across 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62423 movies </a:t>
            </a:r>
            <a:r>
              <a:rPr sz="20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created by </a:t>
            </a:r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162541 users</a:t>
            </a:r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513455" y="2781935"/>
            <a:ext cx="1043305" cy="2552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29150" y="4010025"/>
            <a:ext cx="5580380" cy="2190750"/>
          </a:xfrm>
          <a:prstGeom prst="rect">
            <a:avLst/>
          </a:prstGeom>
        </p:spPr>
      </p:pic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4627880" y="4010025"/>
            <a:ext cx="6938645" cy="223329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4705350" y="4422775"/>
            <a:ext cx="3246120" cy="174625"/>
          </a:xfrm>
          <a:prstGeom prst="rect">
            <a:avLst/>
          </a:prstGeom>
          <a:noFill/>
          <a:ln w="19050">
            <a:solidFill>
              <a:srgbClr val="035C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4705350" y="5391785"/>
            <a:ext cx="5503545" cy="458470"/>
          </a:xfrm>
          <a:prstGeom prst="rect">
            <a:avLst/>
          </a:prstGeom>
          <a:noFill/>
          <a:ln w="19050">
            <a:solidFill>
              <a:srgbClr val="035C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6"/>
            </p:custDataLst>
          </p:nvPr>
        </p:nvSpPr>
        <p:spPr>
          <a:xfrm>
            <a:off x="3145790" y="1058545"/>
            <a:ext cx="1475740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7"/>
            </p:custDataLst>
          </p:nvPr>
        </p:nvSpPr>
        <p:spPr>
          <a:xfrm>
            <a:off x="4690110" y="1058545"/>
            <a:ext cx="4510405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2" name="肘形连接符 31"/>
          <p:cNvCxnSpPr/>
          <p:nvPr/>
        </p:nvCxnSpPr>
        <p:spPr>
          <a:xfrm rot="5400000" flipV="1">
            <a:off x="8208645" y="426720"/>
            <a:ext cx="2094865" cy="4620895"/>
          </a:xfrm>
          <a:prstGeom prst="bentConnector4">
            <a:avLst>
              <a:gd name="adj1" fmla="val 10245"/>
              <a:gd name="adj2" fmla="val 105153"/>
            </a:avLst>
          </a:prstGeom>
          <a:ln w="28575">
            <a:solidFill>
              <a:srgbClr val="AA79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8"/>
            </p:custDataLst>
          </p:nvPr>
        </p:nvSpPr>
        <p:spPr>
          <a:xfrm>
            <a:off x="230505" y="2781935"/>
            <a:ext cx="3211830" cy="1301115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9"/>
            </p:custDataLst>
          </p:nvPr>
        </p:nvSpPr>
        <p:spPr>
          <a:xfrm>
            <a:off x="8636000" y="4597400"/>
            <a:ext cx="2691130" cy="5880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Requirement</a:t>
            </a:r>
            <a:endParaRPr lang="zh-CN" alt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Target -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Two control experiments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6525" y="1024890"/>
            <a:ext cx="11825288" cy="744855"/>
            <a:chOff x="215" y="1390"/>
            <a:chExt cx="18623" cy="1173"/>
          </a:xfrm>
        </p:grpSpPr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363" y="1390"/>
              <a:ext cx="18475" cy="1173"/>
            </a:xfrm>
            <a:prstGeom prst="rect">
              <a:avLst/>
            </a:prstGeom>
            <a:solidFill>
              <a:srgbClr val="F2F3F9"/>
            </a:solidFill>
            <a:ln w="38100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ctr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215" y="1517"/>
              <a:ext cx="18573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MovieLens: </a:t>
              </a:r>
              <a:r>
                <a:rPr lang="en-US" altLang="zh-CN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Big-</a:t>
              </a:r>
              <a:r>
                <a:rPr lang="zh-CN" altLang="en-US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Data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zh-CN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Recommendation-Analysis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with </a:t>
              </a:r>
              <a:r>
                <a:rPr lang="en-US" altLang="zh-CN" sz="3200">
                  <a:solidFill>
                    <a:srgbClr val="035CAC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Spark</a:t>
              </a:r>
              <a:endParaRPr lang="en-US" altLang="zh-CN" sz="3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250950" y="205549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Big-D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ata Situation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923280" y="205549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7" name="矩形 66"/>
          <p:cNvSpPr/>
          <p:nvPr>
            <p:custDataLst>
              <p:tags r:id="rId7"/>
            </p:custDataLst>
          </p:nvPr>
        </p:nvSpPr>
        <p:spPr>
          <a:xfrm>
            <a:off x="1258570" y="2480945"/>
            <a:ext cx="4340860" cy="816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</a:t>
            </a:r>
            <a:r>
              <a:rPr lang="en-US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operational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efficiency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8"/>
            </p:custDataLst>
          </p:nvPr>
        </p:nvSpPr>
        <p:spPr>
          <a:xfrm>
            <a:off x="5930900" y="2480945"/>
            <a:ext cx="4340860" cy="816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 Analysis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9" name="矩形 68"/>
          <p:cNvSpPr/>
          <p:nvPr>
            <p:custDataLst>
              <p:tags r:id="rId9"/>
            </p:custDataLst>
          </p:nvPr>
        </p:nvSpPr>
        <p:spPr>
          <a:xfrm>
            <a:off x="1250950" y="366458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Architecture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Selection (Comparison 1)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3211830" y="336423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>
            <p:custDataLst>
              <p:tags r:id="rId10"/>
            </p:custDataLst>
          </p:nvPr>
        </p:nvSpPr>
        <p:spPr>
          <a:xfrm>
            <a:off x="5923280" y="366458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Selection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(Comparison 2)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下箭头 71"/>
          <p:cNvSpPr/>
          <p:nvPr/>
        </p:nvSpPr>
        <p:spPr>
          <a:xfrm>
            <a:off x="7884160" y="336423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11"/>
            </p:custDataLst>
          </p:nvPr>
        </p:nvSpPr>
        <p:spPr>
          <a:xfrm>
            <a:off x="1270000" y="4090035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Distributed vs. Centralized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2"/>
            </p:custDataLst>
          </p:nvPr>
        </p:nvSpPr>
        <p:spPr>
          <a:xfrm>
            <a:off x="5942330" y="4080510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Collaborative vs. Content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-based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-ML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13"/>
            </p:custDataLst>
          </p:nvPr>
        </p:nvSpPr>
        <p:spPr>
          <a:xfrm>
            <a:off x="1250950" y="519684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- 1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6" name="下箭头 75"/>
          <p:cNvSpPr/>
          <p:nvPr>
            <p:custDataLst>
              <p:tags r:id="rId14"/>
            </p:custDataLst>
          </p:nvPr>
        </p:nvSpPr>
        <p:spPr>
          <a:xfrm>
            <a:off x="3211830" y="489648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15"/>
            </p:custDataLst>
          </p:nvPr>
        </p:nvSpPr>
        <p:spPr>
          <a:xfrm>
            <a:off x="5923280" y="519684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- 2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8" name="下箭头 77"/>
          <p:cNvSpPr/>
          <p:nvPr>
            <p:custDataLst>
              <p:tags r:id="rId16"/>
            </p:custDataLst>
          </p:nvPr>
        </p:nvSpPr>
        <p:spPr>
          <a:xfrm>
            <a:off x="7884160" y="489648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矩形 78"/>
          <p:cNvSpPr/>
          <p:nvPr>
            <p:custDataLst>
              <p:tags r:id="rId17"/>
            </p:custDataLst>
          </p:nvPr>
        </p:nvSpPr>
        <p:spPr>
          <a:xfrm>
            <a:off x="1270000" y="5622290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ontrol method unchanged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nvestigate architecture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about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efficiency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0" name="矩形 79"/>
          <p:cNvSpPr/>
          <p:nvPr>
            <p:custDataLst>
              <p:tags r:id="rId18"/>
            </p:custDataLst>
          </p:nvPr>
        </p:nvSpPr>
        <p:spPr>
          <a:xfrm>
            <a:off x="5942330" y="5612765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ontrol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Dataset/Architecture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unchanged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nvestigate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about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4" name="矩形 83"/>
          <p:cNvSpPr/>
          <p:nvPr>
            <p:custDataLst>
              <p:tags r:id="rId19"/>
            </p:custDataLst>
          </p:nvPr>
        </p:nvSpPr>
        <p:spPr>
          <a:xfrm>
            <a:off x="3145790" y="1058545"/>
            <a:ext cx="1475740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5" name="矩形 84"/>
          <p:cNvSpPr/>
          <p:nvPr>
            <p:custDataLst>
              <p:tags r:id="rId20"/>
            </p:custDataLst>
          </p:nvPr>
        </p:nvSpPr>
        <p:spPr>
          <a:xfrm>
            <a:off x="4690110" y="1058545"/>
            <a:ext cx="4510405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86" name="肘形连接符 85"/>
          <p:cNvCxnSpPr/>
          <p:nvPr>
            <p:custDataLst>
              <p:tags r:id="rId21"/>
            </p:custDataLst>
          </p:nvPr>
        </p:nvCxnSpPr>
        <p:spPr>
          <a:xfrm rot="5400000">
            <a:off x="3473450" y="1645285"/>
            <a:ext cx="365760" cy="454660"/>
          </a:xfrm>
          <a:prstGeom prst="bentConnector3">
            <a:avLst>
              <a:gd name="adj1" fmla="val 50000"/>
            </a:avLst>
          </a:prstGeom>
          <a:ln w="28575">
            <a:solidFill>
              <a:srgbClr val="A68037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肘形连接符 86"/>
          <p:cNvCxnSpPr/>
          <p:nvPr>
            <p:custDataLst>
              <p:tags r:id="rId22"/>
            </p:custDataLst>
          </p:nvPr>
        </p:nvCxnSpPr>
        <p:spPr>
          <a:xfrm rot="5400000" flipV="1">
            <a:off x="7340600" y="1294765"/>
            <a:ext cx="365760" cy="1155700"/>
          </a:xfrm>
          <a:prstGeom prst="bentConnector3">
            <a:avLst>
              <a:gd name="adj1" fmla="val 50000"/>
            </a:avLst>
          </a:prstGeom>
          <a:ln w="28575">
            <a:solidFill>
              <a:srgbClr val="A68037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106170" y="5139055"/>
            <a:ext cx="9336405" cy="11861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b="1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SPARK ENGINE: 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Simultaneously meeting the requirements of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b="1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Building the underlying framework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Encapsulating the upper-level algorithms </a:t>
            </a:r>
            <a:endParaRPr lang="en-US" b="1">
              <a:solidFill>
                <a:srgbClr val="035CAC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Target -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Two control experiments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6525" y="1024890"/>
            <a:ext cx="11825605" cy="744855"/>
            <a:chOff x="215" y="1390"/>
            <a:chExt cx="18623" cy="1173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363" y="1390"/>
              <a:ext cx="18475" cy="1173"/>
            </a:xfrm>
            <a:prstGeom prst="rect">
              <a:avLst/>
            </a:prstGeom>
            <a:solidFill>
              <a:srgbClr val="F2F3F9"/>
            </a:solidFill>
            <a:ln w="38100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ctr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215" y="1517"/>
              <a:ext cx="18573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MovieLens: </a:t>
              </a:r>
              <a:r>
                <a:rPr lang="en-US" altLang="zh-CN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Big-</a:t>
              </a:r>
              <a:r>
                <a:rPr lang="zh-CN" altLang="en-US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Data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zh-CN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Recommendation-Analysis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with </a:t>
              </a:r>
              <a:r>
                <a:rPr lang="en-US" altLang="zh-CN" sz="3200">
                  <a:solidFill>
                    <a:srgbClr val="035CAC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Spark</a:t>
              </a:r>
              <a:endParaRPr lang="en-US" altLang="zh-CN" sz="3200">
                <a:solidFill>
                  <a:srgbClr val="035CA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250950" y="205549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Big-D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ata Situation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923280" y="205549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7" name="矩形 66"/>
          <p:cNvSpPr/>
          <p:nvPr>
            <p:custDataLst>
              <p:tags r:id="rId8"/>
            </p:custDataLst>
          </p:nvPr>
        </p:nvSpPr>
        <p:spPr>
          <a:xfrm>
            <a:off x="1258570" y="2480945"/>
            <a:ext cx="4340860" cy="816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</a:t>
            </a:r>
            <a:r>
              <a:rPr lang="en-US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operational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efficiency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9"/>
            </p:custDataLst>
          </p:nvPr>
        </p:nvSpPr>
        <p:spPr>
          <a:xfrm>
            <a:off x="5930900" y="2480945"/>
            <a:ext cx="4340860" cy="816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 Analysis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9" name="矩形 68"/>
          <p:cNvSpPr/>
          <p:nvPr>
            <p:custDataLst>
              <p:tags r:id="rId10"/>
            </p:custDataLst>
          </p:nvPr>
        </p:nvSpPr>
        <p:spPr>
          <a:xfrm>
            <a:off x="1250950" y="366458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Architecture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3211830" y="336423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>
            <p:custDataLst>
              <p:tags r:id="rId11"/>
            </p:custDataLst>
          </p:nvPr>
        </p:nvSpPr>
        <p:spPr>
          <a:xfrm>
            <a:off x="5923280" y="366458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下箭头 71"/>
          <p:cNvSpPr/>
          <p:nvPr/>
        </p:nvSpPr>
        <p:spPr>
          <a:xfrm>
            <a:off x="7884160" y="336423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12"/>
            </p:custDataLst>
          </p:nvPr>
        </p:nvSpPr>
        <p:spPr>
          <a:xfrm>
            <a:off x="1270000" y="4090035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Distributed vs. Centralized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3"/>
            </p:custDataLst>
          </p:nvPr>
        </p:nvSpPr>
        <p:spPr>
          <a:xfrm>
            <a:off x="5942330" y="4080510"/>
            <a:ext cx="4318000" cy="7499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Collaborative vs. Content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-based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-ML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14"/>
            </p:custDataLst>
          </p:nvPr>
        </p:nvSpPr>
        <p:spPr>
          <a:xfrm>
            <a:off x="1250950" y="519684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- 1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6" name="下箭头 75"/>
          <p:cNvSpPr/>
          <p:nvPr>
            <p:custDataLst>
              <p:tags r:id="rId15"/>
            </p:custDataLst>
          </p:nvPr>
        </p:nvSpPr>
        <p:spPr>
          <a:xfrm>
            <a:off x="3211830" y="489648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16"/>
            </p:custDataLst>
          </p:nvPr>
        </p:nvSpPr>
        <p:spPr>
          <a:xfrm>
            <a:off x="5923280" y="519684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- 2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8" name="下箭头 77"/>
          <p:cNvSpPr/>
          <p:nvPr>
            <p:custDataLst>
              <p:tags r:id="rId17"/>
            </p:custDataLst>
          </p:nvPr>
        </p:nvSpPr>
        <p:spPr>
          <a:xfrm>
            <a:off x="7884160" y="489648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肘形连接符 10"/>
          <p:cNvCxnSpPr>
            <a:stCxn id="12" idx="3"/>
            <a:endCxn id="3" idx="3"/>
          </p:cNvCxnSpPr>
          <p:nvPr/>
        </p:nvCxnSpPr>
        <p:spPr>
          <a:xfrm flipH="1">
            <a:off x="10442575" y="1382395"/>
            <a:ext cx="654050" cy="4349750"/>
          </a:xfrm>
          <a:prstGeom prst="bentConnector3">
            <a:avLst>
              <a:gd name="adj1" fmla="val -36408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矩形 29"/>
          <p:cNvSpPr/>
          <p:nvPr>
            <p:custDataLst>
              <p:tags r:id="rId18"/>
            </p:custDataLst>
          </p:nvPr>
        </p:nvSpPr>
        <p:spPr>
          <a:xfrm>
            <a:off x="3145790" y="1058545"/>
            <a:ext cx="1475740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9"/>
            </p:custDataLst>
          </p:nvPr>
        </p:nvSpPr>
        <p:spPr>
          <a:xfrm>
            <a:off x="4690110" y="1058545"/>
            <a:ext cx="4510405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3" name="肘形连接符 22"/>
          <p:cNvCxnSpPr/>
          <p:nvPr>
            <p:custDataLst>
              <p:tags r:id="rId20"/>
            </p:custDataLst>
          </p:nvPr>
        </p:nvCxnSpPr>
        <p:spPr>
          <a:xfrm rot="5400000">
            <a:off x="3473450" y="1645285"/>
            <a:ext cx="365760" cy="454660"/>
          </a:xfrm>
          <a:prstGeom prst="bentConnector3">
            <a:avLst>
              <a:gd name="adj1" fmla="val 50000"/>
            </a:avLst>
          </a:prstGeom>
          <a:ln w="28575">
            <a:solidFill>
              <a:srgbClr val="A68037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>
            <p:custDataLst>
              <p:tags r:id="rId21"/>
            </p:custDataLst>
          </p:nvPr>
        </p:nvCxnSpPr>
        <p:spPr>
          <a:xfrm rot="5400000" flipV="1">
            <a:off x="7340600" y="1294765"/>
            <a:ext cx="365760" cy="1155700"/>
          </a:xfrm>
          <a:prstGeom prst="bentConnector3">
            <a:avLst>
              <a:gd name="adj1" fmla="val 50000"/>
            </a:avLst>
          </a:prstGeom>
          <a:ln w="28575">
            <a:solidFill>
              <a:srgbClr val="A68037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22"/>
            </p:custDataLst>
          </p:nvPr>
        </p:nvSpPr>
        <p:spPr>
          <a:xfrm>
            <a:off x="10006965" y="1066800"/>
            <a:ext cx="1089660" cy="631190"/>
          </a:xfrm>
          <a:prstGeom prst="rect">
            <a:avLst/>
          </a:prstGeom>
          <a:noFill/>
          <a:ln w="28575">
            <a:solidFill>
              <a:srgbClr val="035C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106170" y="4481195"/>
            <a:ext cx="9336405" cy="1692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p>
            <a:pPr algn="ctr"/>
            <a:r>
              <a:rPr lang="en-US" b="1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SPARK ENGINE: 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Simultaneously meeting the requirements of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b="1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Building the underlying framework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>
                <a:solidFill>
                  <a:srgbClr val="035CAC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Encapsulating the upper-level algorithms </a:t>
            </a:r>
            <a:endParaRPr lang="en-US" b="1">
              <a:solidFill>
                <a:srgbClr val="035CAC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Target -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Two control experiments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6525" y="1024890"/>
            <a:ext cx="11825605" cy="744855"/>
            <a:chOff x="215" y="1390"/>
            <a:chExt cx="18623" cy="1173"/>
          </a:xfrm>
        </p:grpSpPr>
        <p:sp>
          <p:nvSpPr>
            <p:cNvPr id="17" name="矩形 16"/>
            <p:cNvSpPr/>
            <p:nvPr>
              <p:custDataLst>
                <p:tags r:id="rId4"/>
              </p:custDataLst>
            </p:nvPr>
          </p:nvSpPr>
          <p:spPr>
            <a:xfrm>
              <a:off x="363" y="1390"/>
              <a:ext cx="18475" cy="1173"/>
            </a:xfrm>
            <a:prstGeom prst="rect">
              <a:avLst/>
            </a:prstGeom>
            <a:solidFill>
              <a:srgbClr val="F2F3F9"/>
            </a:solidFill>
            <a:ln w="38100"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ctr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215" y="1517"/>
              <a:ext cx="18573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MovieLens: </a:t>
              </a:r>
              <a:r>
                <a:rPr lang="en-US" altLang="zh-CN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Big-</a:t>
              </a:r>
              <a:r>
                <a:rPr lang="zh-CN" altLang="en-US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Data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lang="en-US" altLang="zh-CN" sz="3200">
                  <a:solidFill>
                    <a:srgbClr val="A68037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Recommendation-Analysis</a:t>
              </a:r>
              <a:r>
                <a:rPr lang="en-US" altLang="zh-CN" sz="3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with </a:t>
              </a:r>
              <a:r>
                <a:rPr lang="en-US" altLang="zh-CN" sz="3200">
                  <a:solidFill>
                    <a:srgbClr val="035CAC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Spark</a:t>
              </a:r>
              <a:endParaRPr lang="en-US" altLang="zh-CN" sz="3200">
                <a:solidFill>
                  <a:srgbClr val="035CA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250950" y="205549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Big-D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ata Situation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923280" y="205549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Recommendation-Analysis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7" name="矩形 66"/>
          <p:cNvSpPr/>
          <p:nvPr>
            <p:custDataLst>
              <p:tags r:id="rId8"/>
            </p:custDataLst>
          </p:nvPr>
        </p:nvSpPr>
        <p:spPr>
          <a:xfrm>
            <a:off x="1258570" y="2480945"/>
            <a:ext cx="4340860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</a:t>
            </a:r>
            <a:r>
              <a:rPr lang="en-US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operational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efficiency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矩形 67"/>
          <p:cNvSpPr/>
          <p:nvPr>
            <p:custDataLst>
              <p:tags r:id="rId9"/>
            </p:custDataLst>
          </p:nvPr>
        </p:nvSpPr>
        <p:spPr>
          <a:xfrm>
            <a:off x="5930900" y="2480945"/>
            <a:ext cx="4340860" cy="461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improve Analysis 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accuracy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?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9" name="矩形 68"/>
          <p:cNvSpPr/>
          <p:nvPr>
            <p:custDataLst>
              <p:tags r:id="rId10"/>
            </p:custDataLst>
          </p:nvPr>
        </p:nvSpPr>
        <p:spPr>
          <a:xfrm>
            <a:off x="1250950" y="329120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Architecture </a:t>
            </a:r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0" name="下箭头 69"/>
          <p:cNvSpPr/>
          <p:nvPr/>
        </p:nvSpPr>
        <p:spPr>
          <a:xfrm>
            <a:off x="3211830" y="299085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矩形 70"/>
          <p:cNvSpPr/>
          <p:nvPr>
            <p:custDataLst>
              <p:tags r:id="rId11"/>
            </p:custDataLst>
          </p:nvPr>
        </p:nvSpPr>
        <p:spPr>
          <a:xfrm>
            <a:off x="5923280" y="3291205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 Selection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下箭头 71"/>
          <p:cNvSpPr/>
          <p:nvPr/>
        </p:nvSpPr>
        <p:spPr>
          <a:xfrm>
            <a:off x="7884160" y="2990850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12"/>
            </p:custDataLst>
          </p:nvPr>
        </p:nvSpPr>
        <p:spPr>
          <a:xfrm>
            <a:off x="1270000" y="3716655"/>
            <a:ext cx="4318000" cy="423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Distributed vs. Centralized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3"/>
            </p:custDataLst>
          </p:nvPr>
        </p:nvSpPr>
        <p:spPr>
          <a:xfrm>
            <a:off x="5942330" y="3707130"/>
            <a:ext cx="4318000" cy="423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Collaborative vs. Content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-based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-ML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14"/>
            </p:custDataLst>
          </p:nvPr>
        </p:nvSpPr>
        <p:spPr>
          <a:xfrm>
            <a:off x="1250950" y="453898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- 1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6" name="下箭头 75"/>
          <p:cNvSpPr/>
          <p:nvPr>
            <p:custDataLst>
              <p:tags r:id="rId15"/>
            </p:custDataLst>
          </p:nvPr>
        </p:nvSpPr>
        <p:spPr>
          <a:xfrm>
            <a:off x="3211830" y="423862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16"/>
            </p:custDataLst>
          </p:nvPr>
        </p:nvSpPr>
        <p:spPr>
          <a:xfrm>
            <a:off x="5923280" y="4538980"/>
            <a:ext cx="4356100" cy="382270"/>
          </a:xfrm>
          <a:prstGeom prst="rect">
            <a:avLst/>
          </a:prstGeom>
          <a:solidFill>
            <a:schemeClr val="bg1"/>
          </a:solidFill>
          <a:ln w="19050">
            <a:solidFill>
              <a:srgbClr val="D7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Control Experiments - 2</a:t>
            </a:r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8" name="下箭头 77"/>
          <p:cNvSpPr/>
          <p:nvPr>
            <p:custDataLst>
              <p:tags r:id="rId17"/>
            </p:custDataLst>
          </p:nvPr>
        </p:nvSpPr>
        <p:spPr>
          <a:xfrm>
            <a:off x="7884160" y="4238625"/>
            <a:ext cx="434340" cy="2247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矩形 78"/>
          <p:cNvSpPr/>
          <p:nvPr>
            <p:custDataLst>
              <p:tags r:id="rId18"/>
            </p:custDataLst>
          </p:nvPr>
        </p:nvSpPr>
        <p:spPr>
          <a:xfrm>
            <a:off x="1289050" y="5028565"/>
            <a:ext cx="431800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Cluster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vs.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L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ocal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</a:t>
            </a:r>
            <a:endParaRPr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0" name="矩形 79"/>
          <p:cNvSpPr/>
          <p:nvPr>
            <p:custDataLst>
              <p:tags r:id="rId19"/>
            </p:custDataLst>
          </p:nvPr>
        </p:nvSpPr>
        <p:spPr>
          <a:xfrm>
            <a:off x="5961380" y="5028565"/>
            <a:ext cx="4318000" cy="441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ALS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vs.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Feature Engineering</a:t>
            </a:r>
            <a:r>
              <a:rPr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 u="sng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ML</a:t>
            </a:r>
            <a:endParaRPr lang="en-US" b="1" u="sng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20"/>
            </p:custDataLst>
          </p:nvPr>
        </p:nvSpPr>
        <p:spPr>
          <a:xfrm>
            <a:off x="3145790" y="1058545"/>
            <a:ext cx="1475740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21"/>
            </p:custDataLst>
          </p:nvPr>
        </p:nvSpPr>
        <p:spPr>
          <a:xfrm>
            <a:off x="4690110" y="1058545"/>
            <a:ext cx="4510405" cy="631190"/>
          </a:xfrm>
          <a:prstGeom prst="rect">
            <a:avLst/>
          </a:prstGeom>
          <a:noFill/>
          <a:ln w="28575">
            <a:solidFill>
              <a:srgbClr val="D7A8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23" name="肘形连接符 22"/>
          <p:cNvCxnSpPr>
            <a:stCxn id="30" idx="2"/>
            <a:endCxn id="6" idx="0"/>
          </p:cNvCxnSpPr>
          <p:nvPr/>
        </p:nvCxnSpPr>
        <p:spPr>
          <a:xfrm rot="5400000">
            <a:off x="3473450" y="1645285"/>
            <a:ext cx="365760" cy="454660"/>
          </a:xfrm>
          <a:prstGeom prst="bentConnector3">
            <a:avLst>
              <a:gd name="adj1" fmla="val 50000"/>
            </a:avLst>
          </a:prstGeom>
          <a:ln w="28575">
            <a:solidFill>
              <a:srgbClr val="A68037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2"/>
            <a:endCxn id="9" idx="0"/>
          </p:cNvCxnSpPr>
          <p:nvPr/>
        </p:nvCxnSpPr>
        <p:spPr>
          <a:xfrm rot="5400000" flipV="1">
            <a:off x="7340600" y="1294765"/>
            <a:ext cx="365760" cy="1155700"/>
          </a:xfrm>
          <a:prstGeom prst="bentConnector3">
            <a:avLst>
              <a:gd name="adj1" fmla="val 50000"/>
            </a:avLst>
          </a:prstGeom>
          <a:ln w="28575">
            <a:solidFill>
              <a:srgbClr val="A68037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6" idx="3"/>
          </p:cNvCxnSpPr>
          <p:nvPr>
            <p:custDataLst>
              <p:tags r:id="rId22"/>
            </p:custDataLst>
          </p:nvPr>
        </p:nvCxnSpPr>
        <p:spPr>
          <a:xfrm flipH="1">
            <a:off x="10442575" y="1382395"/>
            <a:ext cx="654050" cy="4349750"/>
          </a:xfrm>
          <a:prstGeom prst="bentConnector3">
            <a:avLst>
              <a:gd name="adj1" fmla="val -36408"/>
            </a:avLst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23"/>
            </p:custDataLst>
          </p:nvPr>
        </p:nvSpPr>
        <p:spPr>
          <a:xfrm>
            <a:off x="10006965" y="1066800"/>
            <a:ext cx="1089660" cy="631190"/>
          </a:xfrm>
          <a:prstGeom prst="rect">
            <a:avLst/>
          </a:prstGeom>
          <a:noFill/>
          <a:ln w="28575">
            <a:solidFill>
              <a:srgbClr val="035C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From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Target to Pipeline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36525" y="1009015"/>
            <a:ext cx="11824970" cy="5267960"/>
            <a:chOff x="215" y="1589"/>
            <a:chExt cx="18622" cy="8296"/>
          </a:xfrm>
        </p:grpSpPr>
        <p:grpSp>
          <p:nvGrpSpPr>
            <p:cNvPr id="5" name="组合 4"/>
            <p:cNvGrpSpPr/>
            <p:nvPr/>
          </p:nvGrpSpPr>
          <p:grpSpPr>
            <a:xfrm>
              <a:off x="215" y="3770"/>
              <a:ext cx="18623" cy="1173"/>
              <a:chOff x="215" y="1390"/>
              <a:chExt cx="18623" cy="1173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363" y="1390"/>
                <a:ext cx="18475" cy="1173"/>
              </a:xfrm>
              <a:prstGeom prst="rect">
                <a:avLst/>
              </a:prstGeom>
              <a:solidFill>
                <a:srgbClr val="F2F3F9"/>
              </a:solidFill>
              <a:ln w="38100">
                <a:noFill/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lvl="0" indent="457200" algn="ctr" fontAlgn="auto">
                  <a:lnSpc>
                    <a:spcPct val="200000"/>
                  </a:lnSpc>
                  <a:buClrTx/>
                  <a:buSzTx/>
                  <a:buFontTx/>
                </a:pPr>
                <a:endParaRPr lang="en-US" altLang="zh-CN" sz="2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5" y="1517"/>
                <a:ext cx="18573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 sz="3200">
                    <a:solidFill>
                      <a:srgbClr val="035CAC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MovieLens</a:t>
                </a:r>
                <a:r>
                  <a:rPr lang="en-US" altLang="zh-CN" sz="32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: </a:t>
                </a:r>
                <a:r>
                  <a:rPr lang="en-US" altLang="zh-CN" sz="3200">
                    <a:solidFill>
                      <a:srgbClr val="A68037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Big-</a:t>
                </a:r>
                <a:r>
                  <a:rPr lang="zh-CN" altLang="en-US" sz="3200">
                    <a:solidFill>
                      <a:srgbClr val="A68037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Data</a:t>
                </a:r>
                <a:r>
                  <a:rPr lang="en-US" altLang="zh-CN" sz="32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3200">
                    <a:solidFill>
                      <a:srgbClr val="A68037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Recommendation-Analysis</a:t>
                </a:r>
                <a:r>
                  <a:rPr lang="en-US" altLang="zh-CN" sz="32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with </a:t>
                </a:r>
                <a:r>
                  <a:rPr lang="en-US" altLang="zh-CN" sz="3200">
                    <a:solidFill>
                      <a:srgbClr val="035CAC"/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Spark</a:t>
                </a:r>
                <a:endParaRPr lang="en-US" altLang="zh-CN" sz="3200">
                  <a:solidFill>
                    <a:srgbClr val="035CA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500" y="1589"/>
              <a:ext cx="15975" cy="8296"/>
              <a:chOff x="1500" y="1589"/>
              <a:chExt cx="15975" cy="8296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rcRect t="26052"/>
              <a:stretch>
                <a:fillRect/>
              </a:stretch>
            </p:blipFill>
            <p:spPr>
              <a:xfrm>
                <a:off x="4368" y="4913"/>
                <a:ext cx="10466" cy="4973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5911" y="8712"/>
                <a:ext cx="8006" cy="1077"/>
              </a:xfrm>
              <a:prstGeom prst="rect">
                <a:avLst/>
              </a:prstGeom>
              <a:noFill/>
              <a:ln w="19050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p>
                <a:pPr algn="ctr"/>
                <a:endPara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3" name="矩形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5887" y="6700"/>
                <a:ext cx="3508" cy="1793"/>
              </a:xfrm>
              <a:prstGeom prst="rect">
                <a:avLst/>
              </a:prstGeom>
              <a:noFill/>
              <a:ln w="19050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p>
                <a:pPr algn="ctr"/>
                <a:endPara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9"/>
                </p:custDataLst>
              </p:nvPr>
            </p:nvSpPr>
            <p:spPr>
              <a:xfrm>
                <a:off x="9452" y="6700"/>
                <a:ext cx="4454" cy="1793"/>
              </a:xfrm>
              <a:prstGeom prst="rect">
                <a:avLst/>
              </a:prstGeom>
              <a:noFill/>
              <a:ln w="19050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p>
                <a:pPr algn="ctr"/>
                <a:endParaRPr lang="en-US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10"/>
                </p:custDataLst>
              </p:nvPr>
            </p:nvSpPr>
            <p:spPr>
              <a:xfrm>
                <a:off x="6599" y="5687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18" name="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6040" y="738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19" name="矩形 18"/>
              <p:cNvSpPr/>
              <p:nvPr>
                <p:custDataLst>
                  <p:tags r:id="rId12"/>
                </p:custDataLst>
              </p:nvPr>
            </p:nvSpPr>
            <p:spPr>
              <a:xfrm>
                <a:off x="9558" y="738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20" name="矩形 19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40" y="929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5</a:t>
                </a:r>
                <a:endParaRPr lang="en-US" altLang="zh-CN"/>
              </a:p>
            </p:txBody>
          </p:sp>
          <p:cxnSp>
            <p:nvCxnSpPr>
              <p:cNvPr id="25" name="肘形连接符 24"/>
              <p:cNvCxnSpPr>
                <a:stCxn id="34" idx="1"/>
                <a:endCxn id="41" idx="1"/>
              </p:cNvCxnSpPr>
              <p:nvPr>
                <p:custDataLst>
                  <p:tags r:id="rId14"/>
                </p:custDataLst>
              </p:nvPr>
            </p:nvCxnSpPr>
            <p:spPr>
              <a:xfrm rot="10800000" flipH="1" flipV="1">
                <a:off x="1500" y="4319"/>
                <a:ext cx="4789" cy="1599"/>
              </a:xfrm>
              <a:prstGeom prst="bentConnector3">
                <a:avLst>
                  <a:gd name="adj1" fmla="val -7830"/>
                </a:avLst>
              </a:prstGeom>
              <a:ln w="28575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>
                <p:custDataLst>
                  <p:tags r:id="rId15"/>
                </p:custDataLst>
              </p:nvPr>
            </p:nvSpPr>
            <p:spPr>
              <a:xfrm>
                <a:off x="4954" y="3823"/>
                <a:ext cx="2324" cy="994"/>
              </a:xfrm>
              <a:prstGeom prst="rect">
                <a:avLst/>
              </a:prstGeom>
              <a:noFill/>
              <a:ln w="28575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16"/>
                </p:custDataLst>
              </p:nvPr>
            </p:nvSpPr>
            <p:spPr>
              <a:xfrm>
                <a:off x="7386" y="3823"/>
                <a:ext cx="7103" cy="994"/>
              </a:xfrm>
              <a:prstGeom prst="rect">
                <a:avLst/>
              </a:prstGeom>
              <a:noFill/>
              <a:ln w="28575">
                <a:solidFill>
                  <a:srgbClr val="D7A8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cxnSp>
            <p:nvCxnSpPr>
              <p:cNvPr id="29" name="肘形连接符 28"/>
              <p:cNvCxnSpPr>
                <a:stCxn id="33" idx="3"/>
                <a:endCxn id="41" idx="3"/>
              </p:cNvCxnSpPr>
              <p:nvPr>
                <p:custDataLst>
                  <p:tags r:id="rId17"/>
                </p:custDataLst>
              </p:nvPr>
            </p:nvCxnSpPr>
            <p:spPr>
              <a:xfrm flipH="1">
                <a:off x="12832" y="4333"/>
                <a:ext cx="4643" cy="1585"/>
              </a:xfrm>
              <a:prstGeom prst="bentConnector3">
                <a:avLst>
                  <a:gd name="adj1" fmla="val -8077"/>
                </a:avLst>
              </a:prstGeom>
              <a:ln w="28575"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3" name="矩形 3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5759" y="3836"/>
                <a:ext cx="1716" cy="994"/>
              </a:xfrm>
              <a:prstGeom prst="rect">
                <a:avLst/>
              </a:prstGeom>
              <a:noFill/>
              <a:ln w="28575">
                <a:solidFill>
                  <a:srgbClr val="035CA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500" y="3822"/>
                <a:ext cx="3262" cy="994"/>
              </a:xfrm>
              <a:prstGeom prst="rect">
                <a:avLst/>
              </a:prstGeom>
              <a:noFill/>
              <a:ln w="28575">
                <a:solidFill>
                  <a:srgbClr val="035CA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cxnSp>
            <p:nvCxnSpPr>
              <p:cNvPr id="35" name="肘形连接符 34"/>
              <p:cNvCxnSpPr>
                <a:stCxn id="30" idx="2"/>
                <a:endCxn id="13" idx="0"/>
              </p:cNvCxnSpPr>
              <p:nvPr>
                <p:custDataLst>
                  <p:tags r:id="rId20"/>
                </p:custDataLst>
              </p:nvPr>
            </p:nvCxnSpPr>
            <p:spPr>
              <a:xfrm rot="5400000" flipV="1">
                <a:off x="5937" y="4996"/>
                <a:ext cx="1883" cy="1525"/>
              </a:xfrm>
              <a:prstGeom prst="bentConnector3">
                <a:avLst>
                  <a:gd name="adj1" fmla="val 26287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28" idx="2"/>
                <a:endCxn id="14" idx="0"/>
              </p:cNvCxnSpPr>
              <p:nvPr>
                <p:custDataLst>
                  <p:tags r:id="rId21"/>
                </p:custDataLst>
              </p:nvPr>
            </p:nvCxnSpPr>
            <p:spPr>
              <a:xfrm rot="5400000" flipV="1">
                <a:off x="10367" y="5388"/>
                <a:ext cx="1883" cy="741"/>
              </a:xfrm>
              <a:prstGeom prst="bentConnector3">
                <a:avLst>
                  <a:gd name="adj1" fmla="val 27881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肘形连接符 36"/>
              <p:cNvCxnSpPr/>
              <p:nvPr>
                <p:custDataLst>
                  <p:tags r:id="rId22"/>
                </p:custDataLst>
              </p:nvPr>
            </p:nvCxnSpPr>
            <p:spPr>
              <a:xfrm rot="10800000" flipH="1" flipV="1">
                <a:off x="5887" y="7597"/>
                <a:ext cx="24" cy="1654"/>
              </a:xfrm>
              <a:prstGeom prst="bentConnector3">
                <a:avLst>
                  <a:gd name="adj1" fmla="val -1562500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肘形连接符 38"/>
              <p:cNvCxnSpPr>
                <a:stCxn id="14" idx="3"/>
                <a:endCxn id="12" idx="3"/>
              </p:cNvCxnSpPr>
              <p:nvPr>
                <p:custDataLst>
                  <p:tags r:id="rId23"/>
                </p:custDataLst>
              </p:nvPr>
            </p:nvCxnSpPr>
            <p:spPr>
              <a:xfrm>
                <a:off x="13906" y="7597"/>
                <a:ext cx="11" cy="1654"/>
              </a:xfrm>
              <a:prstGeom prst="bentConnector3">
                <a:avLst>
                  <a:gd name="adj1" fmla="val 3509091"/>
                </a:avLst>
              </a:prstGeom>
              <a:ln w="28575">
                <a:solidFill>
                  <a:srgbClr val="A68037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>
                <p:custDataLst>
                  <p:tags r:id="rId24"/>
                </p:custDataLst>
              </p:nvPr>
            </p:nvSpPr>
            <p:spPr>
              <a:xfrm>
                <a:off x="6289" y="5473"/>
                <a:ext cx="6543" cy="890"/>
              </a:xfrm>
              <a:prstGeom prst="rect">
                <a:avLst/>
              </a:prstGeom>
              <a:noFill/>
              <a:ln w="28575">
                <a:solidFill>
                  <a:srgbClr val="035CA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6"/>
              <a:srcRect l="373" t="387" r="-373" b="67405"/>
              <a:stretch>
                <a:fillRect/>
              </a:stretch>
            </p:blipFill>
            <p:spPr>
              <a:xfrm>
                <a:off x="4396" y="1589"/>
                <a:ext cx="10466" cy="2166"/>
              </a:xfrm>
              <a:prstGeom prst="rect">
                <a:avLst/>
              </a:prstGeom>
            </p:spPr>
          </p:pic>
          <p:sp>
            <p:nvSpPr>
              <p:cNvPr id="45" name="矩形 44"/>
              <p:cNvSpPr/>
              <p:nvPr>
                <p:custDataLst>
                  <p:tags r:id="rId26"/>
                </p:custDataLst>
              </p:nvPr>
            </p:nvSpPr>
            <p:spPr>
              <a:xfrm>
                <a:off x="4780" y="2153"/>
                <a:ext cx="408" cy="4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1</a:t>
                </a:r>
                <a:endParaRPr lang="en-US" altLang="zh-CN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 Basement -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Environment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+ Data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6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6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6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71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9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9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9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commondata" val="eyJoZGlkIjoiY2Y2ODYwN2U3ZWY2MDljODFjOGUyYmI5OGJiZmM4YWUifQ=="/>
  <p:tag name="FULLTEXTBEAUTIFYED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4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9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2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31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30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33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4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3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3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3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4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3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9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10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9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1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0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2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13202</Words>
  <Application>WPS 演示</Application>
  <PresentationFormat>Widescreen</PresentationFormat>
  <Paragraphs>939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32</vt:i4>
      </vt:variant>
      <vt:variant>
        <vt:lpstr>幻灯片标题</vt:lpstr>
      </vt:variant>
      <vt:variant>
        <vt:i4>36</vt:i4>
      </vt:variant>
    </vt:vector>
  </HeadingPairs>
  <TitlesOfParts>
    <vt:vector size="81" baseType="lpstr">
      <vt:lpstr>Arial</vt:lpstr>
      <vt:lpstr>宋体</vt:lpstr>
      <vt:lpstr>Wingdings</vt:lpstr>
      <vt:lpstr>Calibri</vt:lpstr>
      <vt:lpstr>System Font Regular</vt:lpstr>
      <vt:lpstr>Segoe Print</vt:lpstr>
      <vt:lpstr>Calibri</vt:lpstr>
      <vt:lpstr>Times New Roman</vt:lpstr>
      <vt:lpstr>微软雅黑</vt:lpstr>
      <vt:lpstr>Arial Unicode MS</vt:lpstr>
      <vt:lpstr>华文细黑</vt:lpstr>
      <vt:lpstr>思源宋体</vt:lpstr>
      <vt:lpstr>等线</vt:lpstr>
      <vt:lpstr>Office 主题​​</vt:lpstr>
      <vt:lpstr>17_Office 主题​​</vt:lpstr>
      <vt:lpstr>5_Office 主题​​</vt:lpstr>
      <vt:lpstr>16_Office 主题​​</vt:lpstr>
      <vt:lpstr>18_Office 主题​​</vt:lpstr>
      <vt:lpstr>19_Office 主题​​</vt:lpstr>
      <vt:lpstr>21_Office 主题​​</vt:lpstr>
      <vt:lpstr>20_Office 主题​​</vt:lpstr>
      <vt:lpstr>22_Office 主题​​</vt:lpstr>
      <vt:lpstr>24_Office 主题​​</vt:lpstr>
      <vt:lpstr>25_Office 主题​​</vt:lpstr>
      <vt:lpstr>26_Office 主题​​</vt:lpstr>
      <vt:lpstr>28_Office 主题​​</vt:lpstr>
      <vt:lpstr>29_Office 主题​​</vt:lpstr>
      <vt:lpstr>32_Office 主题​​</vt:lpstr>
      <vt:lpstr>31_Office 主题​​</vt:lpstr>
      <vt:lpstr>30_Office 主题​​</vt:lpstr>
      <vt:lpstr>33_Office 主题​​</vt:lpstr>
      <vt:lpstr>34_Office 主题​​</vt:lpstr>
      <vt:lpstr>35_Office 主题​​</vt:lpstr>
      <vt:lpstr>36_Office 主题​​</vt:lpstr>
      <vt:lpstr>37_Office 主题​​</vt:lpstr>
      <vt:lpstr>38_Office 主题​​</vt:lpstr>
      <vt:lpstr>1_Office 主题​​</vt:lpstr>
      <vt:lpstr>2_Office 主题​​</vt:lpstr>
      <vt:lpstr>4_Office 主题​​</vt:lpstr>
      <vt:lpstr>3_Office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PowerPoint 演示文稿</vt:lpstr>
      <vt:lpstr>Outline</vt:lpstr>
      <vt:lpstr>1. Target - Two control experiments</vt:lpstr>
      <vt:lpstr>Introduction</vt:lpstr>
      <vt:lpstr>Target - Two control experiments</vt:lpstr>
      <vt:lpstr>Target - Two control experiments</vt:lpstr>
      <vt:lpstr>Target - Two control experiments</vt:lpstr>
      <vt:lpstr>From Target to Pipeline</vt:lpstr>
      <vt:lpstr>2. Basement - Environment + Data</vt:lpstr>
      <vt:lpstr>PowerPoint 演示文稿</vt:lpstr>
      <vt:lpstr>2.1 Environment Choice- Architecture</vt:lpstr>
      <vt:lpstr>2.1 Environment Choice - Data Structure</vt:lpstr>
      <vt:lpstr>2.1 Environment Choice - ML Tool</vt:lpstr>
      <vt:lpstr>2.1 Environment - Dataproc+PySpark</vt:lpstr>
      <vt:lpstr>2.1 Environment - Dataproc+PySpark</vt:lpstr>
      <vt:lpstr>2.2 Data - Data Load</vt:lpstr>
      <vt:lpstr>2.2 Data - EDA and Preprocessing</vt:lpstr>
      <vt:lpstr>2.2 Data - Top 5 </vt:lpstr>
      <vt:lpstr>From Target to Pipeline</vt:lpstr>
      <vt:lpstr>3. Architecture - Distributed vs. Centralized</vt:lpstr>
      <vt:lpstr>3. Control Experiments on Architecture </vt:lpstr>
      <vt:lpstr>Distributed vs. Centralized</vt:lpstr>
      <vt:lpstr>4. Methods - Collaborative vs. Content-based-ML</vt:lpstr>
      <vt:lpstr>4. Control Experiments on Methods </vt:lpstr>
      <vt:lpstr>4.1 Collaborative Method: ALS</vt:lpstr>
      <vt:lpstr>4.1 Collaborative Method: ALS</vt:lpstr>
      <vt:lpstr>4.2  Content-based-ML Method: Abstract</vt:lpstr>
      <vt:lpstr>4.2 Content-ML Method: Feature Engineering</vt:lpstr>
      <vt:lpstr>4.2 Content-ML Method: Feature Engineering</vt:lpstr>
      <vt:lpstr>4.2  Content-based-ML Method: Model</vt:lpstr>
      <vt:lpstr>5. Result - Efficiency &amp; Accuracy</vt:lpstr>
      <vt:lpstr>5.1 Efficiency </vt:lpstr>
      <vt:lpstr>5.2 Accuracy</vt:lpstr>
      <vt:lpstr>5.2 Accuracy</vt:lpstr>
      <vt:lpstr>5.3 Conclusion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jingtang@ust.hk</dc:creator>
  <cp:lastModifiedBy>Jona rch o_O</cp:lastModifiedBy>
  <cp:revision>1506</cp:revision>
  <dcterms:created xsi:type="dcterms:W3CDTF">2021-08-19T04:19:00Z</dcterms:created>
  <dcterms:modified xsi:type="dcterms:W3CDTF">2023-12-10T03:43:25Z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3B8C9978828E43FDAF81A33335FB67B3_13</vt:lpwstr>
  </property>
  <property fmtid="{D5CDD505-2E9C-101B-9397-08002B2CF9AE}" pid="3" name="KSOProductBuildVer">
    <vt:lpwstr>2052-12.1.0.15990</vt:lpwstr>
  </property>
</Properties>
</file>